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Hanken Grotesk"/>
      <p:regular r:id="rId32"/>
      <p:bold r:id="rId33"/>
      <p:italic r:id="rId34"/>
      <p:boldItalic r:id="rId35"/>
    </p:embeddedFont>
    <p:embeddedFont>
      <p:font typeface="Hanken Grotesk Light" pitchFamily="2" charset="77"/>
      <p:regular r:id="rId36"/>
      <p:bold r:id="rId37"/>
      <p:italic r:id="rId38"/>
      <p:boldItalic r:id="rId39"/>
    </p:embeddedFont>
    <p:embeddedFont>
      <p:font typeface="Hanken Grotesk Medium" pitchFamily="2" charset="77"/>
      <p:regular r:id="rId40"/>
      <p:bold r:id="rId41"/>
      <p:italic r:id="rId42"/>
      <p:boldItalic r:id="rId43"/>
    </p:embeddedFont>
    <p:embeddedFont>
      <p:font typeface="Hanken Grotesk SemiBold"/>
      <p:regular r:id="rId44"/>
      <p:bold r:id="rId45"/>
      <p:italic r:id="rId46"/>
      <p:boldItalic r:id="rId47"/>
    </p:embeddedFont>
    <p:embeddedFont>
      <p:font typeface="Neuton" pitchFamily="2" charset="0"/>
      <p:regular r:id="rId48"/>
      <p:bold r:id="rId49"/>
      <p:italic r:id="rId50"/>
    </p:embeddedFont>
    <p:embeddedFont>
      <p:font typeface="Neuton Light" pitchFamily="2" charset="0"/>
      <p:regular r:id="rId51"/>
      <p:bold r:id="rId52"/>
      <p:italic r:id="rId53"/>
      <p:boldItalic r:id="rId54"/>
    </p:embeddedFont>
    <p:embeddedFont>
      <p:font typeface="Proxima Nova" panose="02000506030000020004" pitchFamily="2" charset="0"/>
      <p:regular r:id="rId55"/>
      <p:bold r:id="rId56"/>
      <p:italic r:id="rId57"/>
      <p:boldItalic r:id="rId58"/>
    </p:embeddedFont>
    <p:embeddedFont>
      <p:font typeface="Work Sans" pitchFamily="2" charset="77"/>
      <p:regular r:id="rId59"/>
      <p:bold r:id="rId60"/>
      <p:italic r:id="rId61"/>
      <p:boldItalic r:id="rId62"/>
    </p:embeddedFont>
    <p:embeddedFont>
      <p:font typeface="Work Sans ExtraBold"/>
      <p:bold r:id="rId63"/>
      <p:italic r:id="rId64"/>
      <p:boldItalic r:id="rId65"/>
    </p:embeddedFont>
    <p:embeddedFont>
      <p:font typeface="Work Sans Medium" pitchFamily="2" charset="77"/>
      <p:regular r:id="rId66"/>
      <p:bold r:id="rId67"/>
      <p:italic r:id="rId68"/>
      <p:boldItalic r:id="rId69"/>
    </p:embeddedFont>
    <p:embeddedFont>
      <p:font typeface="Work Sans SemiBold" pitchFamily="2" charset="77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141" d="100"/>
          <a:sy n="141" d="100"/>
        </p:scale>
        <p:origin x="70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63" Type="http://schemas.openxmlformats.org/officeDocument/2006/relationships/font" Target="fonts/font32.fntdata"/><Relationship Id="rId68" Type="http://schemas.openxmlformats.org/officeDocument/2006/relationships/font" Target="fonts/font3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66" Type="http://schemas.openxmlformats.org/officeDocument/2006/relationships/font" Target="fonts/font35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3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font" Target="fonts/font33.fntdata"/><Relationship Id="rId69" Type="http://schemas.openxmlformats.org/officeDocument/2006/relationships/font" Target="fonts/font38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72" Type="http://schemas.openxmlformats.org/officeDocument/2006/relationships/font" Target="fonts/font4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67" Type="http://schemas.openxmlformats.org/officeDocument/2006/relationships/font" Target="fonts/font36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font" Target="fonts/font31.fntdata"/><Relationship Id="rId70" Type="http://schemas.openxmlformats.org/officeDocument/2006/relationships/font" Target="fonts/font39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65" Type="http://schemas.openxmlformats.org/officeDocument/2006/relationships/font" Target="fonts/font34.fntdata"/><Relationship Id="rId73" Type="http://schemas.openxmlformats.org/officeDocument/2006/relationships/font" Target="fonts/font4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8.fntdata"/><Relationship Id="rId34" Type="http://schemas.openxmlformats.org/officeDocument/2006/relationships/font" Target="fonts/font3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4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d0eccc65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d0eccc65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9615849659_0_1534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9615849659_0_49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9615849659_0_1538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9615849659_0_2365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9615849659_0_1530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9615849659_0_1542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9615849659_0_1546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9615849659_0_1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9615849659_0_1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9615849659_0_2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9615849659_0_2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9615849659_0_1550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9615849659_0_2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9615849659_0_2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9615849659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9615849659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9615849659_0_2399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965723435e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965723435e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d400d647b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d400d647b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9615849659_0_2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9615849659_0_2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9615849659_0_2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9615849659_0_2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965723435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965723435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9615849659_0_2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9615849659_0_2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9615849659_0_2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9615849659_0_2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d14ffee4d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d14ffee4d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9615849659_0_1566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96af4b5c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96af4b5c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96af4b5c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96af4b5c1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965723435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965723435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965723435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965723435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grow revenue 58% faster and are 72% more profitable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965723435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965723435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9615849659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9615849659_0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ackground">
  <p:cSld name="CUSTOM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cxnSp>
        <p:nvCxnSpPr>
          <p:cNvPr id="52" name="Google Shape;52;p13"/>
          <p:cNvCxnSpPr/>
          <p:nvPr/>
        </p:nvCxnSpPr>
        <p:spPr>
          <a:xfrm rot="10800000">
            <a:off x="593700" y="3671900"/>
            <a:ext cx="794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593175" y="486000"/>
            <a:ext cx="7916400" cy="27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Neuton Light"/>
              <a:buNone/>
              <a:defRPr sz="8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575438" y="4387200"/>
            <a:ext cx="2919600" cy="6480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2"/>
          </p:nvPr>
        </p:nvSpPr>
        <p:spPr>
          <a:xfrm>
            <a:off x="1284638" y="214800"/>
            <a:ext cx="1501200" cy="1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5539488" y="4387200"/>
            <a:ext cx="1501200" cy="1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040700" y="4387200"/>
            <a:ext cx="1501200" cy="1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ted Slide 1_1_1_TITLEANDBULLETS_J">
  <p:cSld name="TITLE_AND_BODY_2_1_1_1_1_1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>
            <a:spLocks noGrp="1"/>
          </p:cNvSpPr>
          <p:nvPr>
            <p:ph type="pic" idx="2"/>
          </p:nvPr>
        </p:nvSpPr>
        <p:spPr>
          <a:xfrm>
            <a:off x="457200" y="1519300"/>
            <a:ext cx="3090600" cy="3090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07450" y="331400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854182" y="1519301"/>
            <a:ext cx="4782300" cy="30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288">
          <p15:clr>
            <a:srgbClr val="E46962"/>
          </p15:clr>
        </p15:guide>
        <p15:guide id="3" orient="horz" pos="2880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_1_1_1_1_1_1_1_1_1_1_1_1_1_1_1_1_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-2450" y="4759975"/>
            <a:ext cx="9150600" cy="383400"/>
          </a:xfrm>
          <a:prstGeom prst="rect">
            <a:avLst/>
          </a:prstGeom>
        </p:spPr>
        <p:txBody>
          <a:bodyPr spcFirstLastPara="1" wrap="square" lIns="108000" tIns="0" rIns="10800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14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cxnSp>
        <p:nvCxnSpPr>
          <p:cNvPr id="64" name="Google Shape;64;p15"/>
          <p:cNvCxnSpPr/>
          <p:nvPr/>
        </p:nvCxnSpPr>
        <p:spPr>
          <a:xfrm rot="10800000">
            <a:off x="-2100" y="4759975"/>
            <a:ext cx="914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2"/>
          </p:nvPr>
        </p:nvSpPr>
        <p:spPr>
          <a:xfrm>
            <a:off x="850" y="1078988"/>
            <a:ext cx="9144000" cy="3598800"/>
          </a:xfrm>
          <a:prstGeom prst="rect">
            <a:avLst/>
          </a:prstGeom>
        </p:spPr>
        <p:txBody>
          <a:bodyPr spcFirstLastPara="1" wrap="square" lIns="252000" tIns="0" rIns="252000" bIns="1080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15"/>
          <p:cNvGrpSpPr/>
          <p:nvPr/>
        </p:nvGrpSpPr>
        <p:grpSpPr>
          <a:xfrm>
            <a:off x="1724267" y="547463"/>
            <a:ext cx="658200" cy="449397"/>
            <a:chOff x="2467317" y="547413"/>
            <a:chExt cx="658200" cy="449397"/>
          </a:xfrm>
        </p:grpSpPr>
        <p:sp>
          <p:nvSpPr>
            <p:cNvPr id="68" name="Google Shape;68;p15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name="adj" fmla="val 592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2507750" y="547413"/>
              <a:ext cx="269319" cy="43229"/>
            </a:xfrm>
            <a:custGeom>
              <a:avLst/>
              <a:gdLst/>
              <a:ahLst/>
              <a:cxnLst/>
              <a:rect l="l" t="t" r="r" b="b"/>
              <a:pathLst>
                <a:path w="285750" h="45745" extrusionOk="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grpSp>
        <p:nvGrpSpPr>
          <p:cNvPr id="70" name="Google Shape;70;p15"/>
          <p:cNvGrpSpPr/>
          <p:nvPr/>
        </p:nvGrpSpPr>
        <p:grpSpPr>
          <a:xfrm>
            <a:off x="981142" y="547476"/>
            <a:ext cx="658200" cy="449397"/>
            <a:chOff x="2467317" y="547413"/>
            <a:chExt cx="658200" cy="449397"/>
          </a:xfrm>
        </p:grpSpPr>
        <p:sp>
          <p:nvSpPr>
            <p:cNvPr id="71" name="Google Shape;71;p15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name="adj" fmla="val 592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2507750" y="547413"/>
              <a:ext cx="269319" cy="43229"/>
            </a:xfrm>
            <a:custGeom>
              <a:avLst/>
              <a:gdLst/>
              <a:ahLst/>
              <a:cxnLst/>
              <a:rect l="l" t="t" r="r" b="b"/>
              <a:pathLst>
                <a:path w="285750" h="45745" extrusionOk="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grpSp>
        <p:nvGrpSpPr>
          <p:cNvPr id="73" name="Google Shape;73;p15"/>
          <p:cNvGrpSpPr/>
          <p:nvPr/>
        </p:nvGrpSpPr>
        <p:grpSpPr>
          <a:xfrm>
            <a:off x="2467317" y="547413"/>
            <a:ext cx="658200" cy="449397"/>
            <a:chOff x="2467317" y="547413"/>
            <a:chExt cx="658200" cy="449397"/>
          </a:xfrm>
        </p:grpSpPr>
        <p:sp>
          <p:nvSpPr>
            <p:cNvPr id="74" name="Google Shape;74;p15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name="adj" fmla="val 592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2507750" y="547413"/>
              <a:ext cx="269319" cy="43229"/>
            </a:xfrm>
            <a:custGeom>
              <a:avLst/>
              <a:gdLst/>
              <a:ahLst/>
              <a:cxnLst/>
              <a:rect l="l" t="t" r="r" b="b"/>
              <a:pathLst>
                <a:path w="285750" h="45745" extrusionOk="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238017" y="549426"/>
            <a:ext cx="658200" cy="449397"/>
            <a:chOff x="2467317" y="547413"/>
            <a:chExt cx="658200" cy="449397"/>
          </a:xfrm>
        </p:grpSpPr>
        <p:sp>
          <p:nvSpPr>
            <p:cNvPr id="77" name="Google Shape;77;p15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name="adj" fmla="val 59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2507750" y="547413"/>
              <a:ext cx="269319" cy="43229"/>
            </a:xfrm>
            <a:custGeom>
              <a:avLst/>
              <a:gdLst/>
              <a:ahLst/>
              <a:cxnLst/>
              <a:rect l="l" t="t" r="r" b="b"/>
              <a:pathLst>
                <a:path w="285750" h="45745" extrusionOk="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ctions Grey">
  <p:cSld name="BLANK_1_1_1_1_1_1_1_1">
    <p:bg>
      <p:bgPr>
        <a:solidFill>
          <a:schemeClr val="dk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72350" y="1093875"/>
            <a:ext cx="4341600" cy="1299600"/>
          </a:xfrm>
          <a:prstGeom prst="rect">
            <a:avLst/>
          </a:prstGeom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2"/>
          </p:nvPr>
        </p:nvSpPr>
        <p:spPr>
          <a:xfrm>
            <a:off x="357425" y="2974373"/>
            <a:ext cx="2048400" cy="390600"/>
          </a:xfrm>
          <a:prstGeom prst="rect">
            <a:avLst/>
          </a:prstGeom>
        </p:spPr>
        <p:txBody>
          <a:bodyPr spcFirstLastPara="1" wrap="square" lIns="180000" tIns="0" rIns="18000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3"/>
          </p:nvPr>
        </p:nvSpPr>
        <p:spPr>
          <a:xfrm>
            <a:off x="357425" y="718250"/>
            <a:ext cx="2048400" cy="378000"/>
          </a:xfrm>
          <a:prstGeom prst="rect">
            <a:avLst/>
          </a:prstGeom>
        </p:spPr>
        <p:txBody>
          <a:bodyPr spcFirstLastPara="1" wrap="square" lIns="180000" tIns="0" rIns="18000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4"/>
          </p:nvPr>
        </p:nvSpPr>
        <p:spPr>
          <a:xfrm>
            <a:off x="172350" y="3362406"/>
            <a:ext cx="4341600" cy="1299600"/>
          </a:xfrm>
          <a:prstGeom prst="rect">
            <a:avLst/>
          </a:prstGeom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5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6"/>
          </p:nvPr>
        </p:nvSpPr>
        <p:spPr>
          <a:xfrm>
            <a:off x="4814750" y="717075"/>
            <a:ext cx="2048400" cy="378000"/>
          </a:xfrm>
          <a:prstGeom prst="rect">
            <a:avLst/>
          </a:prstGeom>
        </p:spPr>
        <p:txBody>
          <a:bodyPr spcFirstLastPara="1" wrap="square" lIns="180000" tIns="0" rIns="18000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7"/>
          </p:nvPr>
        </p:nvSpPr>
        <p:spPr>
          <a:xfrm>
            <a:off x="4629675" y="1092700"/>
            <a:ext cx="4341600" cy="1299600"/>
          </a:xfrm>
          <a:prstGeom prst="rect">
            <a:avLst/>
          </a:prstGeom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8"/>
          </p:nvPr>
        </p:nvSpPr>
        <p:spPr>
          <a:xfrm>
            <a:off x="4814750" y="3003375"/>
            <a:ext cx="2048400" cy="378000"/>
          </a:xfrm>
          <a:prstGeom prst="rect">
            <a:avLst/>
          </a:prstGeom>
        </p:spPr>
        <p:txBody>
          <a:bodyPr spcFirstLastPara="1" wrap="square" lIns="180000" tIns="0" rIns="18000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9"/>
          </p:nvPr>
        </p:nvSpPr>
        <p:spPr>
          <a:xfrm>
            <a:off x="4629675" y="3379000"/>
            <a:ext cx="4341600" cy="1299600"/>
          </a:xfrm>
          <a:prstGeom prst="rect">
            <a:avLst/>
          </a:prstGeom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Data folders">
  <p:cSld name="CUSTOM_7_1_1_1_1_1_1_1_1_1_1_1_1_1_1_1_1_3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93900" y="1429900"/>
            <a:ext cx="2156700" cy="267000"/>
          </a:xfrm>
          <a:prstGeom prst="rect">
            <a:avLst/>
          </a:prstGeom>
        </p:spPr>
        <p:txBody>
          <a:bodyPr spcFirstLastPara="1" wrap="square" lIns="108000" tIns="0" rIns="10800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 idx="2"/>
          </p:nvPr>
        </p:nvSpPr>
        <p:spPr>
          <a:xfrm>
            <a:off x="193900" y="1769325"/>
            <a:ext cx="2156700" cy="267000"/>
          </a:xfrm>
          <a:prstGeom prst="rect">
            <a:avLst/>
          </a:prstGeom>
        </p:spPr>
        <p:txBody>
          <a:bodyPr spcFirstLastPara="1" wrap="square" lIns="108000" tIns="0" rIns="108000" bIns="90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3"/>
          </p:nvPr>
        </p:nvSpPr>
        <p:spPr>
          <a:xfrm>
            <a:off x="2391238" y="1429900"/>
            <a:ext cx="2156700" cy="267000"/>
          </a:xfrm>
          <a:prstGeom prst="rect">
            <a:avLst/>
          </a:prstGeom>
        </p:spPr>
        <p:txBody>
          <a:bodyPr spcFirstLastPara="1" wrap="square" lIns="108000" tIns="0" rIns="10800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4"/>
          </p:nvPr>
        </p:nvSpPr>
        <p:spPr>
          <a:xfrm>
            <a:off x="2391238" y="1769325"/>
            <a:ext cx="2156700" cy="267000"/>
          </a:xfrm>
          <a:prstGeom prst="rect">
            <a:avLst/>
          </a:prstGeom>
        </p:spPr>
        <p:txBody>
          <a:bodyPr spcFirstLastPara="1" wrap="square" lIns="108000" tIns="0" rIns="108000" bIns="90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5"/>
          </p:nvPr>
        </p:nvSpPr>
        <p:spPr>
          <a:xfrm>
            <a:off x="4590375" y="1429900"/>
            <a:ext cx="2156700" cy="267000"/>
          </a:xfrm>
          <a:prstGeom prst="rect">
            <a:avLst/>
          </a:prstGeom>
        </p:spPr>
        <p:txBody>
          <a:bodyPr spcFirstLastPara="1" wrap="square" lIns="108000" tIns="0" rIns="10800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6"/>
          </p:nvPr>
        </p:nvSpPr>
        <p:spPr>
          <a:xfrm>
            <a:off x="4590375" y="1769325"/>
            <a:ext cx="2156700" cy="267000"/>
          </a:xfrm>
          <a:prstGeom prst="rect">
            <a:avLst/>
          </a:prstGeom>
        </p:spPr>
        <p:txBody>
          <a:bodyPr spcFirstLastPara="1" wrap="square" lIns="108000" tIns="0" rIns="108000" bIns="90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7"/>
          </p:nvPr>
        </p:nvSpPr>
        <p:spPr>
          <a:xfrm>
            <a:off x="6788925" y="1429900"/>
            <a:ext cx="2156700" cy="267000"/>
          </a:xfrm>
          <a:prstGeom prst="rect">
            <a:avLst/>
          </a:prstGeom>
        </p:spPr>
        <p:txBody>
          <a:bodyPr spcFirstLastPara="1" wrap="square" lIns="108000" tIns="0" rIns="10800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 idx="8"/>
          </p:nvPr>
        </p:nvSpPr>
        <p:spPr>
          <a:xfrm>
            <a:off x="6788925" y="1769325"/>
            <a:ext cx="2156700" cy="267000"/>
          </a:xfrm>
          <a:prstGeom prst="rect">
            <a:avLst/>
          </a:prstGeom>
        </p:spPr>
        <p:txBody>
          <a:bodyPr spcFirstLastPara="1" wrap="square" lIns="108000" tIns="0" rIns="108000" bIns="90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9"/>
          </p:nvPr>
        </p:nvSpPr>
        <p:spPr>
          <a:xfrm>
            <a:off x="192900" y="2164400"/>
            <a:ext cx="2156700" cy="1830300"/>
          </a:xfrm>
          <a:prstGeom prst="rect">
            <a:avLst/>
          </a:prstGeom>
        </p:spPr>
        <p:txBody>
          <a:bodyPr spcFirstLastPara="1" wrap="square" lIns="108000" tIns="0" rIns="108000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3"/>
          </p:nvPr>
        </p:nvSpPr>
        <p:spPr>
          <a:xfrm>
            <a:off x="2391200" y="2164400"/>
            <a:ext cx="2156700" cy="1830300"/>
          </a:xfrm>
          <a:prstGeom prst="rect">
            <a:avLst/>
          </a:prstGeom>
        </p:spPr>
        <p:txBody>
          <a:bodyPr spcFirstLastPara="1" wrap="square" lIns="108000" tIns="0" rIns="108000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4"/>
          </p:nvPr>
        </p:nvSpPr>
        <p:spPr>
          <a:xfrm>
            <a:off x="4590600" y="2164400"/>
            <a:ext cx="2156700" cy="1830300"/>
          </a:xfrm>
          <a:prstGeom prst="rect">
            <a:avLst/>
          </a:prstGeom>
        </p:spPr>
        <p:txBody>
          <a:bodyPr spcFirstLastPara="1" wrap="square" lIns="108000" tIns="0" rIns="108000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5"/>
          </p:nvPr>
        </p:nvSpPr>
        <p:spPr>
          <a:xfrm>
            <a:off x="6788900" y="2164400"/>
            <a:ext cx="2156700" cy="1830300"/>
          </a:xfrm>
          <a:prstGeom prst="rect">
            <a:avLst/>
          </a:prstGeom>
        </p:spPr>
        <p:txBody>
          <a:bodyPr spcFirstLastPara="1" wrap="square" lIns="108000" tIns="0" rIns="108000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Data Folders">
  <p:cSld name="CUSTOM_7_1_1_1_1_1_1_1_1_1_1_1_1_1_1_1_1_4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193900" y="795678"/>
            <a:ext cx="2856900" cy="267000"/>
          </a:xfrm>
          <a:prstGeom prst="rect">
            <a:avLst/>
          </a:prstGeom>
        </p:spPr>
        <p:txBody>
          <a:bodyPr spcFirstLastPara="1" wrap="square" lIns="180000" tIns="0" rIns="18000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2"/>
          </p:nvPr>
        </p:nvSpPr>
        <p:spPr>
          <a:xfrm>
            <a:off x="3141175" y="795678"/>
            <a:ext cx="2856900" cy="267000"/>
          </a:xfrm>
          <a:prstGeom prst="rect">
            <a:avLst/>
          </a:prstGeom>
        </p:spPr>
        <p:txBody>
          <a:bodyPr spcFirstLastPara="1" wrap="square" lIns="180000" tIns="0" rIns="18000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 idx="3"/>
          </p:nvPr>
        </p:nvSpPr>
        <p:spPr>
          <a:xfrm>
            <a:off x="6088450" y="795678"/>
            <a:ext cx="2856900" cy="267000"/>
          </a:xfrm>
          <a:prstGeom prst="rect">
            <a:avLst/>
          </a:prstGeom>
        </p:spPr>
        <p:txBody>
          <a:bodyPr spcFirstLastPara="1" wrap="square" lIns="180000" tIns="0" rIns="18000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4"/>
          </p:nvPr>
        </p:nvSpPr>
        <p:spPr>
          <a:xfrm>
            <a:off x="194075" y="1414925"/>
            <a:ext cx="2856900" cy="3548700"/>
          </a:xfrm>
          <a:prstGeom prst="rect">
            <a:avLst/>
          </a:prstGeom>
        </p:spPr>
        <p:txBody>
          <a:bodyPr spcFirstLastPara="1" wrap="square" lIns="180000" tIns="270000" rIns="180000" bIns="180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5"/>
          </p:nvPr>
        </p:nvSpPr>
        <p:spPr>
          <a:xfrm>
            <a:off x="3140525" y="1414925"/>
            <a:ext cx="2856900" cy="3548700"/>
          </a:xfrm>
          <a:prstGeom prst="rect">
            <a:avLst/>
          </a:prstGeom>
        </p:spPr>
        <p:txBody>
          <a:bodyPr spcFirstLastPara="1" wrap="square" lIns="180000" tIns="270000" rIns="180000" bIns="180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6"/>
          </p:nvPr>
        </p:nvSpPr>
        <p:spPr>
          <a:xfrm>
            <a:off x="6086975" y="1414925"/>
            <a:ext cx="2856900" cy="3548700"/>
          </a:xfrm>
          <a:prstGeom prst="rect">
            <a:avLst/>
          </a:prstGeom>
        </p:spPr>
        <p:txBody>
          <a:bodyPr spcFirstLastPara="1" wrap="square" lIns="180000" tIns="270000" rIns="180000" bIns="180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CUSTOM_7_1_1_1_1_1_1_1_1_1_1_1_1_1_1_1_1_5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226000" y="562150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2"/>
          </p:nvPr>
        </p:nvSpPr>
        <p:spPr>
          <a:xfrm>
            <a:off x="3325125" y="562150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3"/>
          </p:nvPr>
        </p:nvSpPr>
        <p:spPr>
          <a:xfrm>
            <a:off x="227250" y="1277200"/>
            <a:ext cx="2282700" cy="65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 idx="4"/>
          </p:nvPr>
        </p:nvSpPr>
        <p:spPr>
          <a:xfrm>
            <a:off x="3324478" y="1277200"/>
            <a:ext cx="2280900" cy="65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 idx="5"/>
          </p:nvPr>
        </p:nvSpPr>
        <p:spPr>
          <a:xfrm>
            <a:off x="6421152" y="1277200"/>
            <a:ext cx="2279100" cy="65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 idx="6"/>
          </p:nvPr>
        </p:nvSpPr>
        <p:spPr>
          <a:xfrm>
            <a:off x="6421925" y="562150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 idx="7"/>
          </p:nvPr>
        </p:nvSpPr>
        <p:spPr>
          <a:xfrm>
            <a:off x="226431" y="2709100"/>
            <a:ext cx="2282700" cy="65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 idx="8"/>
          </p:nvPr>
        </p:nvSpPr>
        <p:spPr>
          <a:xfrm>
            <a:off x="6419945" y="2709108"/>
            <a:ext cx="2279100" cy="65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9"/>
          </p:nvPr>
        </p:nvSpPr>
        <p:spPr>
          <a:xfrm>
            <a:off x="226000" y="3996225"/>
            <a:ext cx="2282700" cy="65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 idx="13"/>
          </p:nvPr>
        </p:nvSpPr>
        <p:spPr>
          <a:xfrm>
            <a:off x="3322675" y="3996228"/>
            <a:ext cx="2280900" cy="65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14"/>
          </p:nvPr>
        </p:nvSpPr>
        <p:spPr>
          <a:xfrm>
            <a:off x="6419350" y="3996228"/>
            <a:ext cx="2279100" cy="65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15"/>
          </p:nvPr>
        </p:nvSpPr>
        <p:spPr>
          <a:xfrm>
            <a:off x="587225" y="562150"/>
            <a:ext cx="1219200" cy="505800"/>
          </a:xfrm>
          <a:prstGeom prst="rect">
            <a:avLst/>
          </a:prstGeom>
        </p:spPr>
        <p:txBody>
          <a:bodyPr spcFirstLastPara="1" wrap="square" lIns="10800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 idx="16"/>
          </p:nvPr>
        </p:nvSpPr>
        <p:spPr>
          <a:xfrm>
            <a:off x="3684488" y="562150"/>
            <a:ext cx="1219200" cy="505800"/>
          </a:xfrm>
          <a:prstGeom prst="rect">
            <a:avLst/>
          </a:prstGeom>
        </p:spPr>
        <p:txBody>
          <a:bodyPr spcFirstLastPara="1" wrap="square" lIns="10800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17"/>
          </p:nvPr>
        </p:nvSpPr>
        <p:spPr>
          <a:xfrm>
            <a:off x="6781463" y="562150"/>
            <a:ext cx="1219200" cy="505800"/>
          </a:xfrm>
          <a:prstGeom prst="rect">
            <a:avLst/>
          </a:prstGeom>
        </p:spPr>
        <p:txBody>
          <a:bodyPr spcFirstLastPara="1" wrap="square" lIns="10800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8"/>
          </p:nvPr>
        </p:nvSpPr>
        <p:spPr>
          <a:xfrm>
            <a:off x="226150" y="4230400"/>
            <a:ext cx="2282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9"/>
          </p:nvPr>
        </p:nvSpPr>
        <p:spPr>
          <a:xfrm>
            <a:off x="3321928" y="4230402"/>
            <a:ext cx="2282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0"/>
          </p:nvPr>
        </p:nvSpPr>
        <p:spPr>
          <a:xfrm>
            <a:off x="6417703" y="4230402"/>
            <a:ext cx="2282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 idx="21"/>
          </p:nvPr>
        </p:nvSpPr>
        <p:spPr>
          <a:xfrm>
            <a:off x="3323270" y="2709108"/>
            <a:ext cx="2280900" cy="65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22"/>
          </p:nvPr>
        </p:nvSpPr>
        <p:spPr>
          <a:xfrm>
            <a:off x="226150" y="2943275"/>
            <a:ext cx="2282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3"/>
          </p:nvPr>
        </p:nvSpPr>
        <p:spPr>
          <a:xfrm>
            <a:off x="3321928" y="2943282"/>
            <a:ext cx="2282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24"/>
          </p:nvPr>
        </p:nvSpPr>
        <p:spPr>
          <a:xfrm>
            <a:off x="6417703" y="2943282"/>
            <a:ext cx="2282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25"/>
          </p:nvPr>
        </p:nvSpPr>
        <p:spPr>
          <a:xfrm>
            <a:off x="226150" y="1511375"/>
            <a:ext cx="2282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26"/>
          </p:nvPr>
        </p:nvSpPr>
        <p:spPr>
          <a:xfrm>
            <a:off x="3321928" y="1511374"/>
            <a:ext cx="2282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27"/>
          </p:nvPr>
        </p:nvSpPr>
        <p:spPr>
          <a:xfrm>
            <a:off x="6417703" y="1511374"/>
            <a:ext cx="2282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and image ">
  <p:cSld name="CUSTOM_7_1_1_1_1_1_1_1_1_1_1_1_1_1_1_1_1_5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2005725" y="562150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"/>
          </p:nvPr>
        </p:nvSpPr>
        <p:spPr>
          <a:xfrm>
            <a:off x="3783250" y="562150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 idx="3"/>
          </p:nvPr>
        </p:nvSpPr>
        <p:spPr>
          <a:xfrm>
            <a:off x="5560500" y="562150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4"/>
          </p:nvPr>
        </p:nvSpPr>
        <p:spPr>
          <a:xfrm>
            <a:off x="7337750" y="562150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 idx="5"/>
          </p:nvPr>
        </p:nvSpPr>
        <p:spPr>
          <a:xfrm>
            <a:off x="226000" y="562150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 idx="6"/>
          </p:nvPr>
        </p:nvSpPr>
        <p:spPr>
          <a:xfrm>
            <a:off x="227250" y="1277192"/>
            <a:ext cx="1581000" cy="2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 idx="7"/>
          </p:nvPr>
        </p:nvSpPr>
        <p:spPr>
          <a:xfrm>
            <a:off x="2004525" y="1277192"/>
            <a:ext cx="1581000" cy="2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 idx="8"/>
          </p:nvPr>
        </p:nvSpPr>
        <p:spPr>
          <a:xfrm>
            <a:off x="3781925" y="1277192"/>
            <a:ext cx="1581000" cy="2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 idx="9"/>
          </p:nvPr>
        </p:nvSpPr>
        <p:spPr>
          <a:xfrm>
            <a:off x="5559300" y="1277192"/>
            <a:ext cx="1581000" cy="2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 idx="13"/>
          </p:nvPr>
        </p:nvSpPr>
        <p:spPr>
          <a:xfrm>
            <a:off x="7337425" y="1277192"/>
            <a:ext cx="1581000" cy="2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14"/>
          </p:nvPr>
        </p:nvSpPr>
        <p:spPr>
          <a:xfrm>
            <a:off x="226425" y="2709100"/>
            <a:ext cx="1581000" cy="2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 idx="15"/>
          </p:nvPr>
        </p:nvSpPr>
        <p:spPr>
          <a:xfrm>
            <a:off x="2003700" y="2709100"/>
            <a:ext cx="1581000" cy="2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 idx="16"/>
          </p:nvPr>
        </p:nvSpPr>
        <p:spPr>
          <a:xfrm>
            <a:off x="3781100" y="2709100"/>
            <a:ext cx="1581000" cy="2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title" idx="17"/>
          </p:nvPr>
        </p:nvSpPr>
        <p:spPr>
          <a:xfrm>
            <a:off x="5558475" y="2709100"/>
            <a:ext cx="1581000" cy="2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 idx="18"/>
          </p:nvPr>
        </p:nvSpPr>
        <p:spPr>
          <a:xfrm>
            <a:off x="7336600" y="2709100"/>
            <a:ext cx="1581000" cy="2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 idx="19"/>
          </p:nvPr>
        </p:nvSpPr>
        <p:spPr>
          <a:xfrm>
            <a:off x="587225" y="562150"/>
            <a:ext cx="1219200" cy="505800"/>
          </a:xfrm>
          <a:prstGeom prst="rect">
            <a:avLst/>
          </a:prstGeom>
        </p:spPr>
        <p:txBody>
          <a:bodyPr spcFirstLastPara="1" wrap="square" lIns="10800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 idx="20"/>
          </p:nvPr>
        </p:nvSpPr>
        <p:spPr>
          <a:xfrm>
            <a:off x="2365088" y="562150"/>
            <a:ext cx="1219200" cy="505800"/>
          </a:xfrm>
          <a:prstGeom prst="rect">
            <a:avLst/>
          </a:prstGeom>
        </p:spPr>
        <p:txBody>
          <a:bodyPr spcFirstLastPara="1" wrap="square" lIns="10800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 idx="21"/>
          </p:nvPr>
        </p:nvSpPr>
        <p:spPr>
          <a:xfrm>
            <a:off x="4142788" y="562150"/>
            <a:ext cx="1219200" cy="505800"/>
          </a:xfrm>
          <a:prstGeom prst="rect">
            <a:avLst/>
          </a:prstGeom>
        </p:spPr>
        <p:txBody>
          <a:bodyPr spcFirstLastPara="1" wrap="square" lIns="10800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 idx="22"/>
          </p:nvPr>
        </p:nvSpPr>
        <p:spPr>
          <a:xfrm>
            <a:off x="5921000" y="562150"/>
            <a:ext cx="1219200" cy="505800"/>
          </a:xfrm>
          <a:prstGeom prst="rect">
            <a:avLst/>
          </a:prstGeom>
        </p:spPr>
        <p:txBody>
          <a:bodyPr spcFirstLastPara="1" wrap="square" lIns="10800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title" idx="23"/>
          </p:nvPr>
        </p:nvSpPr>
        <p:spPr>
          <a:xfrm>
            <a:off x="7699213" y="562150"/>
            <a:ext cx="1219200" cy="505800"/>
          </a:xfrm>
          <a:prstGeom prst="rect">
            <a:avLst/>
          </a:prstGeom>
        </p:spPr>
        <p:txBody>
          <a:bodyPr spcFirstLastPara="1" wrap="square" lIns="10800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1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9" name="Google Shape;159;p20"/>
          <p:cNvSpPr>
            <a:spLocks noGrp="1"/>
          </p:cNvSpPr>
          <p:nvPr>
            <p:ph type="pic" idx="24"/>
          </p:nvPr>
        </p:nvSpPr>
        <p:spPr>
          <a:xfrm>
            <a:off x="229025" y="3718641"/>
            <a:ext cx="1580400" cy="1249200"/>
          </a:xfrm>
          <a:prstGeom prst="roundRect">
            <a:avLst>
              <a:gd name="adj" fmla="val 10359"/>
            </a:avLst>
          </a:prstGeom>
          <a:noFill/>
          <a:ln>
            <a:noFill/>
          </a:ln>
        </p:spPr>
      </p:sp>
      <p:sp>
        <p:nvSpPr>
          <p:cNvPr id="160" name="Google Shape;160;p20"/>
          <p:cNvSpPr>
            <a:spLocks noGrp="1"/>
          </p:cNvSpPr>
          <p:nvPr>
            <p:ph type="pic" idx="25"/>
          </p:nvPr>
        </p:nvSpPr>
        <p:spPr>
          <a:xfrm>
            <a:off x="2005675" y="3718641"/>
            <a:ext cx="1580400" cy="1249200"/>
          </a:xfrm>
          <a:prstGeom prst="roundRect">
            <a:avLst>
              <a:gd name="adj" fmla="val 10359"/>
            </a:avLst>
          </a:prstGeom>
          <a:noFill/>
          <a:ln>
            <a:noFill/>
          </a:ln>
        </p:spPr>
      </p:sp>
      <p:sp>
        <p:nvSpPr>
          <p:cNvPr id="161" name="Google Shape;161;p20"/>
          <p:cNvSpPr>
            <a:spLocks noGrp="1"/>
          </p:cNvSpPr>
          <p:nvPr>
            <p:ph type="pic" idx="26"/>
          </p:nvPr>
        </p:nvSpPr>
        <p:spPr>
          <a:xfrm>
            <a:off x="3784263" y="3718641"/>
            <a:ext cx="1580400" cy="1249200"/>
          </a:xfrm>
          <a:prstGeom prst="roundRect">
            <a:avLst>
              <a:gd name="adj" fmla="val 10359"/>
            </a:avLst>
          </a:prstGeom>
          <a:noFill/>
          <a:ln>
            <a:noFill/>
          </a:ln>
        </p:spPr>
      </p:sp>
      <p:sp>
        <p:nvSpPr>
          <p:cNvPr id="162" name="Google Shape;162;p20"/>
          <p:cNvSpPr>
            <a:spLocks noGrp="1"/>
          </p:cNvSpPr>
          <p:nvPr>
            <p:ph type="pic" idx="27"/>
          </p:nvPr>
        </p:nvSpPr>
        <p:spPr>
          <a:xfrm>
            <a:off x="5560913" y="3718641"/>
            <a:ext cx="1580400" cy="1249200"/>
          </a:xfrm>
          <a:prstGeom prst="roundRect">
            <a:avLst>
              <a:gd name="adj" fmla="val 10359"/>
            </a:avLst>
          </a:prstGeom>
          <a:noFill/>
          <a:ln>
            <a:noFill/>
          </a:ln>
        </p:spPr>
      </p:sp>
      <p:sp>
        <p:nvSpPr>
          <p:cNvPr id="163" name="Google Shape;163;p20"/>
          <p:cNvSpPr>
            <a:spLocks noGrp="1"/>
          </p:cNvSpPr>
          <p:nvPr>
            <p:ph type="pic" idx="28"/>
          </p:nvPr>
        </p:nvSpPr>
        <p:spPr>
          <a:xfrm>
            <a:off x="7337563" y="3718641"/>
            <a:ext cx="1580400" cy="1249200"/>
          </a:xfrm>
          <a:prstGeom prst="roundRect">
            <a:avLst>
              <a:gd name="adj" fmla="val 10359"/>
            </a:avLst>
          </a:prstGeom>
          <a:noFill/>
          <a:ln>
            <a:noFill/>
          </a:ln>
        </p:spPr>
      </p:sp>
      <p:sp>
        <p:nvSpPr>
          <p:cNvPr id="164" name="Google Shape;164;p20"/>
          <p:cNvSpPr txBox="1">
            <a:spLocks noGrp="1"/>
          </p:cNvSpPr>
          <p:nvPr>
            <p:ph type="body" idx="29"/>
          </p:nvPr>
        </p:nvSpPr>
        <p:spPr>
          <a:xfrm>
            <a:off x="7337076" y="2943275"/>
            <a:ext cx="1580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30"/>
          </p:nvPr>
        </p:nvSpPr>
        <p:spPr>
          <a:xfrm>
            <a:off x="5559688" y="2943275"/>
            <a:ext cx="1580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31"/>
          </p:nvPr>
        </p:nvSpPr>
        <p:spPr>
          <a:xfrm>
            <a:off x="3782188" y="2943275"/>
            <a:ext cx="1580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32"/>
          </p:nvPr>
        </p:nvSpPr>
        <p:spPr>
          <a:xfrm>
            <a:off x="2005163" y="2943275"/>
            <a:ext cx="1580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33"/>
          </p:nvPr>
        </p:nvSpPr>
        <p:spPr>
          <a:xfrm>
            <a:off x="226738" y="2943275"/>
            <a:ext cx="15804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34"/>
          </p:nvPr>
        </p:nvSpPr>
        <p:spPr>
          <a:xfrm>
            <a:off x="7339448" y="1511381"/>
            <a:ext cx="1580400" cy="971100"/>
          </a:xfrm>
          <a:prstGeom prst="rect">
            <a:avLst/>
          </a:prstGeom>
        </p:spPr>
        <p:txBody>
          <a:bodyPr spcFirstLastPara="1" wrap="square" lIns="0" tIns="0" rIns="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35"/>
          </p:nvPr>
        </p:nvSpPr>
        <p:spPr>
          <a:xfrm>
            <a:off x="5562058" y="1511381"/>
            <a:ext cx="1580400" cy="971100"/>
          </a:xfrm>
          <a:prstGeom prst="rect">
            <a:avLst/>
          </a:prstGeom>
        </p:spPr>
        <p:txBody>
          <a:bodyPr spcFirstLastPara="1" wrap="square" lIns="0" tIns="0" rIns="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36"/>
          </p:nvPr>
        </p:nvSpPr>
        <p:spPr>
          <a:xfrm>
            <a:off x="3784555" y="1511381"/>
            <a:ext cx="1580400" cy="971100"/>
          </a:xfrm>
          <a:prstGeom prst="rect">
            <a:avLst/>
          </a:prstGeom>
        </p:spPr>
        <p:txBody>
          <a:bodyPr spcFirstLastPara="1" wrap="square" lIns="0" tIns="0" rIns="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37"/>
          </p:nvPr>
        </p:nvSpPr>
        <p:spPr>
          <a:xfrm>
            <a:off x="2007528" y="1511381"/>
            <a:ext cx="1580400" cy="971100"/>
          </a:xfrm>
          <a:prstGeom prst="rect">
            <a:avLst/>
          </a:prstGeom>
        </p:spPr>
        <p:txBody>
          <a:bodyPr spcFirstLastPara="1" wrap="square" lIns="0" tIns="0" rIns="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38"/>
          </p:nvPr>
        </p:nvSpPr>
        <p:spPr>
          <a:xfrm>
            <a:off x="229100" y="1511381"/>
            <a:ext cx="1580400" cy="971100"/>
          </a:xfrm>
          <a:prstGeom prst="rect">
            <a:avLst/>
          </a:prstGeom>
        </p:spPr>
        <p:txBody>
          <a:bodyPr spcFirstLastPara="1" wrap="square" lIns="0" tIns="0" rIns="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and folder background">
  <p:cSld name="CUSTOM_1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4228867" y="131799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title" idx="2"/>
          </p:nvPr>
        </p:nvSpPr>
        <p:spPr>
          <a:xfrm>
            <a:off x="5723951" y="131799"/>
            <a:ext cx="14403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title" idx="3"/>
          </p:nvPr>
        </p:nvSpPr>
        <p:spPr>
          <a:xfrm>
            <a:off x="1314610" y="131799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 idx="4"/>
          </p:nvPr>
        </p:nvSpPr>
        <p:spPr>
          <a:xfrm>
            <a:off x="2777959" y="131799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 idx="5"/>
          </p:nvPr>
        </p:nvSpPr>
        <p:spPr>
          <a:xfrm>
            <a:off x="596525" y="753313"/>
            <a:ext cx="7062000" cy="615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1"/>
          </p:nvPr>
        </p:nvSpPr>
        <p:spPr>
          <a:xfrm>
            <a:off x="1950863" y="1724125"/>
            <a:ext cx="1771200" cy="3960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subTitle" idx="6"/>
          </p:nvPr>
        </p:nvSpPr>
        <p:spPr>
          <a:xfrm>
            <a:off x="3726825" y="1724125"/>
            <a:ext cx="1771200" cy="3960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ubTitle" idx="7"/>
          </p:nvPr>
        </p:nvSpPr>
        <p:spPr>
          <a:xfrm>
            <a:off x="5503900" y="1724125"/>
            <a:ext cx="1771200" cy="3960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8"/>
          </p:nvPr>
        </p:nvSpPr>
        <p:spPr>
          <a:xfrm>
            <a:off x="7282625" y="1724120"/>
            <a:ext cx="1771200" cy="3960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subTitle" idx="9"/>
          </p:nvPr>
        </p:nvSpPr>
        <p:spPr>
          <a:xfrm>
            <a:off x="337750" y="4207225"/>
            <a:ext cx="1339200" cy="1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13"/>
          </p:nvPr>
        </p:nvSpPr>
        <p:spPr>
          <a:xfrm>
            <a:off x="337750" y="3737375"/>
            <a:ext cx="1339200" cy="1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subTitle" idx="14"/>
          </p:nvPr>
        </p:nvSpPr>
        <p:spPr>
          <a:xfrm>
            <a:off x="337750" y="3247775"/>
            <a:ext cx="1339200" cy="1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5"/>
          </p:nvPr>
        </p:nvSpPr>
        <p:spPr>
          <a:xfrm>
            <a:off x="337750" y="2758175"/>
            <a:ext cx="1339200" cy="1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ubTitle" idx="16"/>
          </p:nvPr>
        </p:nvSpPr>
        <p:spPr>
          <a:xfrm>
            <a:off x="337750" y="2268575"/>
            <a:ext cx="1339200" cy="1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7"/>
          </p:nvPr>
        </p:nvSpPr>
        <p:spPr>
          <a:xfrm>
            <a:off x="7279013" y="42072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18"/>
          </p:nvPr>
        </p:nvSpPr>
        <p:spPr>
          <a:xfrm>
            <a:off x="7279013" y="373647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9"/>
          </p:nvPr>
        </p:nvSpPr>
        <p:spPr>
          <a:xfrm>
            <a:off x="7279013" y="32473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20"/>
          </p:nvPr>
        </p:nvSpPr>
        <p:spPr>
          <a:xfrm>
            <a:off x="7279013" y="27580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body" idx="21"/>
          </p:nvPr>
        </p:nvSpPr>
        <p:spPr>
          <a:xfrm>
            <a:off x="7279013" y="22687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22"/>
          </p:nvPr>
        </p:nvSpPr>
        <p:spPr>
          <a:xfrm>
            <a:off x="5503913" y="42072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body" idx="23"/>
          </p:nvPr>
        </p:nvSpPr>
        <p:spPr>
          <a:xfrm>
            <a:off x="5503913" y="373647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24"/>
          </p:nvPr>
        </p:nvSpPr>
        <p:spPr>
          <a:xfrm>
            <a:off x="5503913" y="32473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25"/>
          </p:nvPr>
        </p:nvSpPr>
        <p:spPr>
          <a:xfrm>
            <a:off x="5503913" y="27580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26"/>
          </p:nvPr>
        </p:nvSpPr>
        <p:spPr>
          <a:xfrm>
            <a:off x="5503913" y="22687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27"/>
          </p:nvPr>
        </p:nvSpPr>
        <p:spPr>
          <a:xfrm>
            <a:off x="3722638" y="42072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28"/>
          </p:nvPr>
        </p:nvSpPr>
        <p:spPr>
          <a:xfrm>
            <a:off x="3722638" y="373647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29"/>
          </p:nvPr>
        </p:nvSpPr>
        <p:spPr>
          <a:xfrm>
            <a:off x="3722638" y="32473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body" idx="30"/>
          </p:nvPr>
        </p:nvSpPr>
        <p:spPr>
          <a:xfrm>
            <a:off x="3722638" y="27580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31"/>
          </p:nvPr>
        </p:nvSpPr>
        <p:spPr>
          <a:xfrm>
            <a:off x="3722638" y="22687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32"/>
          </p:nvPr>
        </p:nvSpPr>
        <p:spPr>
          <a:xfrm>
            <a:off x="1941375" y="42072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33"/>
          </p:nvPr>
        </p:nvSpPr>
        <p:spPr>
          <a:xfrm>
            <a:off x="1941375" y="373647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34"/>
          </p:nvPr>
        </p:nvSpPr>
        <p:spPr>
          <a:xfrm>
            <a:off x="1941375" y="32473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body" idx="35"/>
          </p:nvPr>
        </p:nvSpPr>
        <p:spPr>
          <a:xfrm>
            <a:off x="1941375" y="27580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36"/>
          </p:nvPr>
        </p:nvSpPr>
        <p:spPr>
          <a:xfrm>
            <a:off x="1941375" y="22687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and folder background 2">
  <p:cSld name="CUSTOM_1_1_1_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4228867" y="131799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title" idx="2"/>
          </p:nvPr>
        </p:nvSpPr>
        <p:spPr>
          <a:xfrm>
            <a:off x="5723951" y="131799"/>
            <a:ext cx="14403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title" idx="3"/>
          </p:nvPr>
        </p:nvSpPr>
        <p:spPr>
          <a:xfrm>
            <a:off x="1314610" y="131799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title" idx="4"/>
          </p:nvPr>
        </p:nvSpPr>
        <p:spPr>
          <a:xfrm>
            <a:off x="2777959" y="131799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body" idx="1"/>
          </p:nvPr>
        </p:nvSpPr>
        <p:spPr>
          <a:xfrm>
            <a:off x="7279013" y="42072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body" idx="5"/>
          </p:nvPr>
        </p:nvSpPr>
        <p:spPr>
          <a:xfrm>
            <a:off x="7279013" y="373647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6"/>
          </p:nvPr>
        </p:nvSpPr>
        <p:spPr>
          <a:xfrm>
            <a:off x="7279013" y="32473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body" idx="7"/>
          </p:nvPr>
        </p:nvSpPr>
        <p:spPr>
          <a:xfrm>
            <a:off x="7279013" y="27580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8"/>
          </p:nvPr>
        </p:nvSpPr>
        <p:spPr>
          <a:xfrm>
            <a:off x="7279013" y="22687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body" idx="9"/>
          </p:nvPr>
        </p:nvSpPr>
        <p:spPr>
          <a:xfrm>
            <a:off x="5503913" y="42072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body" idx="13"/>
          </p:nvPr>
        </p:nvSpPr>
        <p:spPr>
          <a:xfrm>
            <a:off x="5503913" y="373647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body" idx="14"/>
          </p:nvPr>
        </p:nvSpPr>
        <p:spPr>
          <a:xfrm>
            <a:off x="5503913" y="32473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body" idx="15"/>
          </p:nvPr>
        </p:nvSpPr>
        <p:spPr>
          <a:xfrm>
            <a:off x="5503913" y="27580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16"/>
          </p:nvPr>
        </p:nvSpPr>
        <p:spPr>
          <a:xfrm>
            <a:off x="5503913" y="22687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body" idx="17"/>
          </p:nvPr>
        </p:nvSpPr>
        <p:spPr>
          <a:xfrm>
            <a:off x="3722638" y="42072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body" idx="18"/>
          </p:nvPr>
        </p:nvSpPr>
        <p:spPr>
          <a:xfrm>
            <a:off x="3722638" y="373647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body" idx="19"/>
          </p:nvPr>
        </p:nvSpPr>
        <p:spPr>
          <a:xfrm>
            <a:off x="3722638" y="32473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20"/>
          </p:nvPr>
        </p:nvSpPr>
        <p:spPr>
          <a:xfrm>
            <a:off x="3722638" y="27580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body" idx="21"/>
          </p:nvPr>
        </p:nvSpPr>
        <p:spPr>
          <a:xfrm>
            <a:off x="3722638" y="22687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body" idx="22"/>
          </p:nvPr>
        </p:nvSpPr>
        <p:spPr>
          <a:xfrm>
            <a:off x="1941375" y="42072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body" idx="23"/>
          </p:nvPr>
        </p:nvSpPr>
        <p:spPr>
          <a:xfrm>
            <a:off x="1941375" y="373647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body" idx="24"/>
          </p:nvPr>
        </p:nvSpPr>
        <p:spPr>
          <a:xfrm>
            <a:off x="1941375" y="3247325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body" idx="25"/>
          </p:nvPr>
        </p:nvSpPr>
        <p:spPr>
          <a:xfrm>
            <a:off x="1941375" y="27580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body" idx="26"/>
          </p:nvPr>
        </p:nvSpPr>
        <p:spPr>
          <a:xfrm>
            <a:off x="1941375" y="2268713"/>
            <a:ext cx="1771200" cy="321300"/>
          </a:xfrm>
          <a:prstGeom prst="rect">
            <a:avLst/>
          </a:prstGeom>
        </p:spPr>
        <p:txBody>
          <a:bodyPr spcFirstLastPara="1" wrap="square" lIns="180000" tIns="0" rIns="0" bIns="180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27"/>
          </p:nvPr>
        </p:nvSpPr>
        <p:spPr>
          <a:xfrm>
            <a:off x="7282625" y="1724120"/>
            <a:ext cx="1771200" cy="3960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28"/>
          </p:nvPr>
        </p:nvSpPr>
        <p:spPr>
          <a:xfrm>
            <a:off x="337750" y="4207225"/>
            <a:ext cx="1339200" cy="1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ubTitle" idx="29"/>
          </p:nvPr>
        </p:nvSpPr>
        <p:spPr>
          <a:xfrm>
            <a:off x="337750" y="3737375"/>
            <a:ext cx="1339200" cy="1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30"/>
          </p:nvPr>
        </p:nvSpPr>
        <p:spPr>
          <a:xfrm>
            <a:off x="337750" y="3247775"/>
            <a:ext cx="1339200" cy="1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subTitle" idx="31"/>
          </p:nvPr>
        </p:nvSpPr>
        <p:spPr>
          <a:xfrm>
            <a:off x="337750" y="2758175"/>
            <a:ext cx="1339200" cy="1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subTitle" idx="32"/>
          </p:nvPr>
        </p:nvSpPr>
        <p:spPr>
          <a:xfrm>
            <a:off x="337750" y="2268575"/>
            <a:ext cx="1339200" cy="1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title" idx="33"/>
          </p:nvPr>
        </p:nvSpPr>
        <p:spPr>
          <a:xfrm>
            <a:off x="596525" y="753313"/>
            <a:ext cx="7062000" cy="615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subTitle" idx="34"/>
          </p:nvPr>
        </p:nvSpPr>
        <p:spPr>
          <a:xfrm>
            <a:off x="1950863" y="1724125"/>
            <a:ext cx="1771200" cy="3960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subTitle" idx="35"/>
          </p:nvPr>
        </p:nvSpPr>
        <p:spPr>
          <a:xfrm>
            <a:off x="3726825" y="1724125"/>
            <a:ext cx="1771200" cy="3960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subTitle" idx="36"/>
          </p:nvPr>
        </p:nvSpPr>
        <p:spPr>
          <a:xfrm>
            <a:off x="5503900" y="1724125"/>
            <a:ext cx="1771200" cy="3960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31">
          <p15:clr>
            <a:srgbClr val="E46962"/>
          </p15:clr>
        </p15:guide>
        <p15:guide id="2" orient="horz" pos="2435">
          <p15:clr>
            <a:srgbClr val="E46962"/>
          </p15:clr>
        </p15:guide>
        <p15:guide id="3" orient="horz" pos="1819">
          <p15:clr>
            <a:srgbClr val="E46962"/>
          </p15:clr>
        </p15:guide>
        <p15:guide id="4" orient="horz" pos="2129">
          <p15:clr>
            <a:srgbClr val="E46962"/>
          </p15:clr>
        </p15:guide>
        <p15:guide id="5" orient="horz" pos="1510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s and folder background">
  <p:cSld name="CUSTOM_1_1_2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1"/>
          </p:nvPr>
        </p:nvSpPr>
        <p:spPr>
          <a:xfrm>
            <a:off x="1314600" y="131800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2"/>
          </p:nvPr>
        </p:nvSpPr>
        <p:spPr>
          <a:xfrm>
            <a:off x="4228850" y="131800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3"/>
          </p:nvPr>
        </p:nvSpPr>
        <p:spPr>
          <a:xfrm>
            <a:off x="5724100" y="131800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2777959" y="131799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4"/>
          </p:nvPr>
        </p:nvSpPr>
        <p:spPr>
          <a:xfrm>
            <a:off x="4617888" y="2276000"/>
            <a:ext cx="4291500" cy="525600"/>
          </a:xfrm>
          <a:prstGeom prst="rect">
            <a:avLst/>
          </a:prstGeom>
        </p:spPr>
        <p:txBody>
          <a:bodyPr spcFirstLastPara="1" wrap="square" lIns="180000" tIns="90000" rIns="18000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>
            <a:endParaRPr/>
          </a:p>
        </p:txBody>
      </p:sp>
      <p:cxnSp>
        <p:nvCxnSpPr>
          <p:cNvPr id="253" name="Google Shape;253;p23"/>
          <p:cNvCxnSpPr/>
          <p:nvPr/>
        </p:nvCxnSpPr>
        <p:spPr>
          <a:xfrm rot="10800000">
            <a:off x="5397992" y="3025650"/>
            <a:ext cx="0" cy="157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4" name="Google Shape;254;p23"/>
          <p:cNvCxnSpPr/>
          <p:nvPr/>
        </p:nvCxnSpPr>
        <p:spPr>
          <a:xfrm rot="10800000">
            <a:off x="6114201" y="3025007"/>
            <a:ext cx="0" cy="157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5" name="Google Shape;255;p23"/>
          <p:cNvCxnSpPr/>
          <p:nvPr/>
        </p:nvCxnSpPr>
        <p:spPr>
          <a:xfrm rot="10800000">
            <a:off x="6816098" y="3025650"/>
            <a:ext cx="0" cy="157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6" name="Google Shape;256;p23"/>
          <p:cNvCxnSpPr/>
          <p:nvPr/>
        </p:nvCxnSpPr>
        <p:spPr>
          <a:xfrm rot="10800000">
            <a:off x="7517325" y="3025650"/>
            <a:ext cx="0" cy="157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7" name="Google Shape;257;p23"/>
          <p:cNvCxnSpPr/>
          <p:nvPr/>
        </p:nvCxnSpPr>
        <p:spPr>
          <a:xfrm rot="10800000">
            <a:off x="8218904" y="3025011"/>
            <a:ext cx="0" cy="157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8" name="Google Shape;258;p23"/>
          <p:cNvCxnSpPr/>
          <p:nvPr/>
        </p:nvCxnSpPr>
        <p:spPr>
          <a:xfrm rot="10800000">
            <a:off x="5043384" y="4397242"/>
            <a:ext cx="3684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9" name="Google Shape;259;p23"/>
          <p:cNvCxnSpPr/>
          <p:nvPr/>
        </p:nvCxnSpPr>
        <p:spPr>
          <a:xfrm rot="10800000">
            <a:off x="5043384" y="4106948"/>
            <a:ext cx="3684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60" name="Google Shape;260;p23"/>
          <p:cNvCxnSpPr/>
          <p:nvPr/>
        </p:nvCxnSpPr>
        <p:spPr>
          <a:xfrm rot="10800000">
            <a:off x="5043384" y="3813733"/>
            <a:ext cx="3684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61" name="Google Shape;261;p23"/>
          <p:cNvCxnSpPr/>
          <p:nvPr/>
        </p:nvCxnSpPr>
        <p:spPr>
          <a:xfrm rot="10800000">
            <a:off x="5043384" y="3521491"/>
            <a:ext cx="3684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62" name="Google Shape;262;p23"/>
          <p:cNvCxnSpPr/>
          <p:nvPr/>
        </p:nvCxnSpPr>
        <p:spPr>
          <a:xfrm rot="10800000">
            <a:off x="5043384" y="3228574"/>
            <a:ext cx="3684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63" name="Google Shape;263;p23"/>
          <p:cNvCxnSpPr/>
          <p:nvPr/>
        </p:nvCxnSpPr>
        <p:spPr>
          <a:xfrm rot="10800000">
            <a:off x="5043640" y="4602364"/>
            <a:ext cx="3684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23"/>
          <p:cNvCxnSpPr/>
          <p:nvPr/>
        </p:nvCxnSpPr>
        <p:spPr>
          <a:xfrm rot="10800000">
            <a:off x="5043455" y="3022856"/>
            <a:ext cx="0" cy="158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5" name="Google Shape;265;p23"/>
          <p:cNvSpPr txBox="1">
            <a:spLocks noGrp="1"/>
          </p:cNvSpPr>
          <p:nvPr>
            <p:ph type="subTitle" idx="5"/>
          </p:nvPr>
        </p:nvSpPr>
        <p:spPr>
          <a:xfrm>
            <a:off x="392000" y="4601800"/>
            <a:ext cx="916500" cy="183600"/>
          </a:xfrm>
          <a:prstGeom prst="rect">
            <a:avLst/>
          </a:prstGeom>
        </p:spPr>
        <p:txBody>
          <a:bodyPr spcFirstLastPara="1" wrap="square" lIns="0" tIns="54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66" name="Google Shape;266;p23"/>
          <p:cNvSpPr txBox="1">
            <a:spLocks noGrp="1"/>
          </p:cNvSpPr>
          <p:nvPr>
            <p:ph type="subTitle" idx="6"/>
          </p:nvPr>
        </p:nvSpPr>
        <p:spPr>
          <a:xfrm>
            <a:off x="1390838" y="4601800"/>
            <a:ext cx="916500" cy="183600"/>
          </a:xfrm>
          <a:prstGeom prst="rect">
            <a:avLst/>
          </a:prstGeom>
        </p:spPr>
        <p:txBody>
          <a:bodyPr spcFirstLastPara="1" wrap="square" lIns="0" tIns="54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subTitle" idx="7"/>
          </p:nvPr>
        </p:nvSpPr>
        <p:spPr>
          <a:xfrm>
            <a:off x="2389500" y="4602800"/>
            <a:ext cx="903600" cy="183600"/>
          </a:xfrm>
          <a:prstGeom prst="rect">
            <a:avLst/>
          </a:prstGeom>
        </p:spPr>
        <p:txBody>
          <a:bodyPr spcFirstLastPara="1" wrap="square" lIns="0" tIns="54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8"/>
          </p:nvPr>
        </p:nvSpPr>
        <p:spPr>
          <a:xfrm>
            <a:off x="3388150" y="4601800"/>
            <a:ext cx="960300" cy="183600"/>
          </a:xfrm>
          <a:prstGeom prst="rect">
            <a:avLst/>
          </a:prstGeom>
        </p:spPr>
        <p:txBody>
          <a:bodyPr spcFirstLastPara="1" wrap="square" lIns="0" tIns="54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9"/>
          </p:nvPr>
        </p:nvSpPr>
        <p:spPr>
          <a:xfrm>
            <a:off x="392025" y="4022425"/>
            <a:ext cx="916500" cy="579600"/>
          </a:xfrm>
          <a:prstGeom prst="rect">
            <a:avLst/>
          </a:prstGeom>
        </p:spPr>
        <p:txBody>
          <a:bodyPr spcFirstLastPara="1" wrap="square" lIns="5400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13"/>
          </p:nvPr>
        </p:nvSpPr>
        <p:spPr>
          <a:xfrm>
            <a:off x="1391050" y="3875575"/>
            <a:ext cx="916500" cy="726600"/>
          </a:xfrm>
          <a:prstGeom prst="rect">
            <a:avLst/>
          </a:prstGeom>
        </p:spPr>
        <p:txBody>
          <a:bodyPr spcFirstLastPara="1" wrap="square" lIns="5400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14"/>
          </p:nvPr>
        </p:nvSpPr>
        <p:spPr>
          <a:xfrm>
            <a:off x="2390200" y="3875575"/>
            <a:ext cx="916500" cy="726600"/>
          </a:xfrm>
          <a:prstGeom prst="rect">
            <a:avLst/>
          </a:prstGeom>
        </p:spPr>
        <p:txBody>
          <a:bodyPr spcFirstLastPara="1" wrap="square" lIns="5400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15"/>
          </p:nvPr>
        </p:nvSpPr>
        <p:spPr>
          <a:xfrm>
            <a:off x="3394525" y="4022425"/>
            <a:ext cx="954000" cy="579600"/>
          </a:xfrm>
          <a:prstGeom prst="rect">
            <a:avLst/>
          </a:prstGeom>
        </p:spPr>
        <p:txBody>
          <a:bodyPr spcFirstLastPara="1" wrap="square" lIns="5400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16"/>
          </p:nvPr>
        </p:nvSpPr>
        <p:spPr>
          <a:xfrm>
            <a:off x="227625" y="2276000"/>
            <a:ext cx="4291500" cy="525600"/>
          </a:xfrm>
          <a:prstGeom prst="rect">
            <a:avLst/>
          </a:prstGeom>
        </p:spPr>
        <p:txBody>
          <a:bodyPr spcFirstLastPara="1" wrap="square" lIns="180000" tIns="90000" rIns="18000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subTitle" idx="17"/>
          </p:nvPr>
        </p:nvSpPr>
        <p:spPr>
          <a:xfrm>
            <a:off x="5401957" y="4602450"/>
            <a:ext cx="507600" cy="183600"/>
          </a:xfrm>
          <a:prstGeom prst="rect">
            <a:avLst/>
          </a:prstGeom>
        </p:spPr>
        <p:txBody>
          <a:bodyPr spcFirstLastPara="1" wrap="square" lIns="0" tIns="54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8"/>
          </p:nvPr>
        </p:nvSpPr>
        <p:spPr>
          <a:xfrm>
            <a:off x="6104132" y="4602450"/>
            <a:ext cx="507600" cy="183600"/>
          </a:xfrm>
          <a:prstGeom prst="rect">
            <a:avLst/>
          </a:prstGeom>
        </p:spPr>
        <p:txBody>
          <a:bodyPr spcFirstLastPara="1" wrap="square" lIns="0" tIns="54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subTitle" idx="19"/>
          </p:nvPr>
        </p:nvSpPr>
        <p:spPr>
          <a:xfrm>
            <a:off x="6811663" y="4602450"/>
            <a:ext cx="507600" cy="183600"/>
          </a:xfrm>
          <a:prstGeom prst="rect">
            <a:avLst/>
          </a:prstGeom>
        </p:spPr>
        <p:txBody>
          <a:bodyPr spcFirstLastPara="1" wrap="square" lIns="0" tIns="54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subTitle" idx="20"/>
          </p:nvPr>
        </p:nvSpPr>
        <p:spPr>
          <a:xfrm>
            <a:off x="8220182" y="4602450"/>
            <a:ext cx="507600" cy="183600"/>
          </a:xfrm>
          <a:prstGeom prst="rect">
            <a:avLst/>
          </a:prstGeom>
        </p:spPr>
        <p:txBody>
          <a:bodyPr spcFirstLastPara="1" wrap="square" lIns="0" tIns="54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subTitle" idx="21"/>
          </p:nvPr>
        </p:nvSpPr>
        <p:spPr>
          <a:xfrm>
            <a:off x="7516525" y="4602450"/>
            <a:ext cx="507600" cy="183600"/>
          </a:xfrm>
          <a:prstGeom prst="rect">
            <a:avLst/>
          </a:prstGeom>
        </p:spPr>
        <p:txBody>
          <a:bodyPr spcFirstLastPara="1" wrap="square" lIns="0" tIns="54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subTitle" idx="22"/>
          </p:nvPr>
        </p:nvSpPr>
        <p:spPr>
          <a:xfrm>
            <a:off x="4695907" y="4059350"/>
            <a:ext cx="309600" cy="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23"/>
          </p:nvPr>
        </p:nvSpPr>
        <p:spPr>
          <a:xfrm>
            <a:off x="4695907" y="4358875"/>
            <a:ext cx="309600" cy="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24"/>
          </p:nvPr>
        </p:nvSpPr>
        <p:spPr>
          <a:xfrm>
            <a:off x="4695907" y="3474700"/>
            <a:ext cx="309600" cy="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ubTitle" idx="25"/>
          </p:nvPr>
        </p:nvSpPr>
        <p:spPr>
          <a:xfrm>
            <a:off x="4695907" y="3777850"/>
            <a:ext cx="309600" cy="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26"/>
          </p:nvPr>
        </p:nvSpPr>
        <p:spPr>
          <a:xfrm>
            <a:off x="4695907" y="3181775"/>
            <a:ext cx="309600" cy="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title" idx="27"/>
          </p:nvPr>
        </p:nvSpPr>
        <p:spPr>
          <a:xfrm>
            <a:off x="593775" y="707062"/>
            <a:ext cx="7196400" cy="6159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s 1 1">
  <p:cSld name="CUSTOM_7_1_1_1_1_1_1_1_1_1_1_1_1_1_1_1_1_6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>
            <a:spLocks noGrp="1"/>
          </p:cNvSpPr>
          <p:nvPr>
            <p:ph type="title"/>
          </p:nvPr>
        </p:nvSpPr>
        <p:spPr>
          <a:xfrm>
            <a:off x="2184250" y="1632575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87" name="Google Shape;287;p24"/>
          <p:cNvSpPr txBox="1">
            <a:spLocks noGrp="1"/>
          </p:cNvSpPr>
          <p:nvPr>
            <p:ph type="title" idx="2"/>
          </p:nvPr>
        </p:nvSpPr>
        <p:spPr>
          <a:xfrm>
            <a:off x="3962263" y="1632575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title" idx="3"/>
          </p:nvPr>
        </p:nvSpPr>
        <p:spPr>
          <a:xfrm>
            <a:off x="406525" y="1632575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title" idx="4"/>
          </p:nvPr>
        </p:nvSpPr>
        <p:spPr>
          <a:xfrm>
            <a:off x="5729600" y="1632575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title" idx="5"/>
          </p:nvPr>
        </p:nvSpPr>
        <p:spPr>
          <a:xfrm>
            <a:off x="7518138" y="1632575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91" name="Google Shape;291;p24"/>
          <p:cNvSpPr txBox="1">
            <a:spLocks noGrp="1"/>
          </p:cNvSpPr>
          <p:nvPr>
            <p:ph type="title" idx="6"/>
          </p:nvPr>
        </p:nvSpPr>
        <p:spPr>
          <a:xfrm>
            <a:off x="22475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92" name="Google Shape;292;p24"/>
          <p:cNvSpPr txBox="1">
            <a:spLocks noGrp="1"/>
          </p:cNvSpPr>
          <p:nvPr>
            <p:ph type="title" idx="7"/>
          </p:nvPr>
        </p:nvSpPr>
        <p:spPr>
          <a:xfrm>
            <a:off x="200380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title" idx="8"/>
          </p:nvPr>
        </p:nvSpPr>
        <p:spPr>
          <a:xfrm>
            <a:off x="378050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title" idx="9"/>
          </p:nvPr>
        </p:nvSpPr>
        <p:spPr>
          <a:xfrm>
            <a:off x="555865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95" name="Google Shape;295;p24"/>
          <p:cNvSpPr txBox="1">
            <a:spLocks noGrp="1"/>
          </p:cNvSpPr>
          <p:nvPr>
            <p:ph type="title" idx="13"/>
          </p:nvPr>
        </p:nvSpPr>
        <p:spPr>
          <a:xfrm>
            <a:off x="733645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96" name="Google Shape;296;p24"/>
          <p:cNvSpPr txBox="1">
            <a:spLocks noGrp="1"/>
          </p:cNvSpPr>
          <p:nvPr>
            <p:ph type="title" idx="14"/>
          </p:nvPr>
        </p:nvSpPr>
        <p:spPr>
          <a:xfrm>
            <a:off x="7339963" y="2535900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297" name="Google Shape;297;p24"/>
          <p:cNvSpPr txBox="1">
            <a:spLocks noGrp="1"/>
          </p:cNvSpPr>
          <p:nvPr>
            <p:ph type="title" idx="15"/>
          </p:nvPr>
        </p:nvSpPr>
        <p:spPr>
          <a:xfrm>
            <a:off x="3780063" y="2535900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298" name="Google Shape;298;p24"/>
          <p:cNvSpPr txBox="1">
            <a:spLocks noGrp="1"/>
          </p:cNvSpPr>
          <p:nvPr>
            <p:ph type="title" idx="16"/>
          </p:nvPr>
        </p:nvSpPr>
        <p:spPr>
          <a:xfrm>
            <a:off x="5557163" y="2535900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title" idx="17"/>
          </p:nvPr>
        </p:nvSpPr>
        <p:spPr>
          <a:xfrm>
            <a:off x="227650" y="2535900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title" idx="18"/>
          </p:nvPr>
        </p:nvSpPr>
        <p:spPr>
          <a:xfrm>
            <a:off x="2004750" y="2535900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301" name="Google Shape;301;p24"/>
          <p:cNvSpPr txBox="1">
            <a:spLocks noGrp="1"/>
          </p:cNvSpPr>
          <p:nvPr>
            <p:ph type="subTitle" idx="1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2" name="Google Shape;302;p24"/>
          <p:cNvSpPr txBox="1">
            <a:spLocks noGrp="1"/>
          </p:cNvSpPr>
          <p:nvPr>
            <p:ph type="body" idx="19"/>
          </p:nvPr>
        </p:nvSpPr>
        <p:spPr>
          <a:xfrm>
            <a:off x="223881" y="4491588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3" name="Google Shape;303;p24"/>
          <p:cNvSpPr txBox="1">
            <a:spLocks noGrp="1"/>
          </p:cNvSpPr>
          <p:nvPr>
            <p:ph type="body" idx="20"/>
          </p:nvPr>
        </p:nvSpPr>
        <p:spPr>
          <a:xfrm>
            <a:off x="2004019" y="4491588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24"/>
          <p:cNvSpPr txBox="1">
            <a:spLocks noGrp="1"/>
          </p:cNvSpPr>
          <p:nvPr>
            <p:ph type="body" idx="21"/>
          </p:nvPr>
        </p:nvSpPr>
        <p:spPr>
          <a:xfrm>
            <a:off x="3780063" y="4491588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24"/>
          <p:cNvSpPr txBox="1">
            <a:spLocks noGrp="1"/>
          </p:cNvSpPr>
          <p:nvPr>
            <p:ph type="body" idx="22"/>
          </p:nvPr>
        </p:nvSpPr>
        <p:spPr>
          <a:xfrm>
            <a:off x="5557163" y="4491588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body" idx="23"/>
          </p:nvPr>
        </p:nvSpPr>
        <p:spPr>
          <a:xfrm>
            <a:off x="7334263" y="4491588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body" idx="24"/>
          </p:nvPr>
        </p:nvSpPr>
        <p:spPr>
          <a:xfrm>
            <a:off x="226606" y="3839688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24"/>
          <p:cNvSpPr txBox="1">
            <a:spLocks noGrp="1"/>
          </p:cNvSpPr>
          <p:nvPr>
            <p:ph type="body" idx="25"/>
          </p:nvPr>
        </p:nvSpPr>
        <p:spPr>
          <a:xfrm>
            <a:off x="2006744" y="3839688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9" name="Google Shape;309;p24"/>
          <p:cNvSpPr txBox="1">
            <a:spLocks noGrp="1"/>
          </p:cNvSpPr>
          <p:nvPr>
            <p:ph type="body" idx="26"/>
          </p:nvPr>
        </p:nvSpPr>
        <p:spPr>
          <a:xfrm>
            <a:off x="3782788" y="3839688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24"/>
          <p:cNvSpPr txBox="1">
            <a:spLocks noGrp="1"/>
          </p:cNvSpPr>
          <p:nvPr>
            <p:ph type="body" idx="27"/>
          </p:nvPr>
        </p:nvSpPr>
        <p:spPr>
          <a:xfrm>
            <a:off x="5559888" y="3839688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1" name="Google Shape;311;p24"/>
          <p:cNvSpPr txBox="1">
            <a:spLocks noGrp="1"/>
          </p:cNvSpPr>
          <p:nvPr>
            <p:ph type="body" idx="28"/>
          </p:nvPr>
        </p:nvSpPr>
        <p:spPr>
          <a:xfrm>
            <a:off x="7339713" y="3839688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2" name="Google Shape;312;p24"/>
          <p:cNvSpPr txBox="1">
            <a:spLocks noGrp="1"/>
          </p:cNvSpPr>
          <p:nvPr>
            <p:ph type="body" idx="29"/>
          </p:nvPr>
        </p:nvSpPr>
        <p:spPr>
          <a:xfrm>
            <a:off x="223519" y="3187800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3" name="Google Shape;313;p24"/>
          <p:cNvSpPr txBox="1">
            <a:spLocks noGrp="1"/>
          </p:cNvSpPr>
          <p:nvPr>
            <p:ph type="body" idx="30"/>
          </p:nvPr>
        </p:nvSpPr>
        <p:spPr>
          <a:xfrm>
            <a:off x="2003656" y="3187800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4" name="Google Shape;314;p24"/>
          <p:cNvSpPr txBox="1">
            <a:spLocks noGrp="1"/>
          </p:cNvSpPr>
          <p:nvPr>
            <p:ph type="body" idx="31"/>
          </p:nvPr>
        </p:nvSpPr>
        <p:spPr>
          <a:xfrm>
            <a:off x="3779701" y="3187800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5" name="Google Shape;315;p24"/>
          <p:cNvSpPr txBox="1">
            <a:spLocks noGrp="1"/>
          </p:cNvSpPr>
          <p:nvPr>
            <p:ph type="body" idx="32"/>
          </p:nvPr>
        </p:nvSpPr>
        <p:spPr>
          <a:xfrm>
            <a:off x="5556800" y="3187800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6" name="Google Shape;316;p24"/>
          <p:cNvSpPr txBox="1">
            <a:spLocks noGrp="1"/>
          </p:cNvSpPr>
          <p:nvPr>
            <p:ph type="body" idx="33"/>
          </p:nvPr>
        </p:nvSpPr>
        <p:spPr>
          <a:xfrm>
            <a:off x="7336626" y="3187800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s 2">
  <p:cSld name="CUSTOM_7_1_1_1_1_1_1_1_1_1_1_1_1_1_1_1_1_9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>
            <a:spLocks noGrp="1"/>
          </p:cNvSpPr>
          <p:nvPr>
            <p:ph type="title"/>
          </p:nvPr>
        </p:nvSpPr>
        <p:spPr>
          <a:xfrm>
            <a:off x="2121700" y="637675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19" name="Google Shape;319;p25"/>
          <p:cNvSpPr txBox="1">
            <a:spLocks noGrp="1"/>
          </p:cNvSpPr>
          <p:nvPr>
            <p:ph type="title" idx="2"/>
          </p:nvPr>
        </p:nvSpPr>
        <p:spPr>
          <a:xfrm>
            <a:off x="3899225" y="637675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20" name="Google Shape;320;p25"/>
          <p:cNvSpPr txBox="1">
            <a:spLocks noGrp="1"/>
          </p:cNvSpPr>
          <p:nvPr>
            <p:ph type="title" idx="3"/>
          </p:nvPr>
        </p:nvSpPr>
        <p:spPr>
          <a:xfrm>
            <a:off x="5676475" y="637675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21" name="Google Shape;321;p25"/>
          <p:cNvSpPr txBox="1">
            <a:spLocks noGrp="1"/>
          </p:cNvSpPr>
          <p:nvPr>
            <p:ph type="title" idx="4"/>
          </p:nvPr>
        </p:nvSpPr>
        <p:spPr>
          <a:xfrm>
            <a:off x="7453725" y="637675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22" name="Google Shape;322;p25"/>
          <p:cNvSpPr txBox="1">
            <a:spLocks noGrp="1"/>
          </p:cNvSpPr>
          <p:nvPr>
            <p:ph type="title" idx="5"/>
          </p:nvPr>
        </p:nvSpPr>
        <p:spPr>
          <a:xfrm>
            <a:off x="341975" y="637675"/>
            <a:ext cx="360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23" name="Google Shape;323;p25"/>
          <p:cNvSpPr txBox="1">
            <a:spLocks noGrp="1"/>
          </p:cNvSpPr>
          <p:nvPr>
            <p:ph type="title" idx="6"/>
          </p:nvPr>
        </p:nvSpPr>
        <p:spPr>
          <a:xfrm>
            <a:off x="2184250" y="1183050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title" idx="7"/>
          </p:nvPr>
        </p:nvSpPr>
        <p:spPr>
          <a:xfrm>
            <a:off x="3962263" y="1183050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title" idx="8"/>
          </p:nvPr>
        </p:nvSpPr>
        <p:spPr>
          <a:xfrm>
            <a:off x="406525" y="1183050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title" idx="9"/>
          </p:nvPr>
        </p:nvSpPr>
        <p:spPr>
          <a:xfrm>
            <a:off x="5729600" y="1183050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title" idx="13"/>
          </p:nvPr>
        </p:nvSpPr>
        <p:spPr>
          <a:xfrm>
            <a:off x="7518138" y="1183050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body" idx="1"/>
          </p:nvPr>
        </p:nvSpPr>
        <p:spPr>
          <a:xfrm>
            <a:off x="223881" y="3318500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29" name="Google Shape;329;p25"/>
          <p:cNvSpPr txBox="1">
            <a:spLocks noGrp="1"/>
          </p:cNvSpPr>
          <p:nvPr>
            <p:ph type="body" idx="14"/>
          </p:nvPr>
        </p:nvSpPr>
        <p:spPr>
          <a:xfrm>
            <a:off x="2004019" y="3316400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0" name="Google Shape;330;p25"/>
          <p:cNvSpPr txBox="1">
            <a:spLocks noGrp="1"/>
          </p:cNvSpPr>
          <p:nvPr>
            <p:ph type="body" idx="15"/>
          </p:nvPr>
        </p:nvSpPr>
        <p:spPr>
          <a:xfrm>
            <a:off x="3781781" y="3317450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1" name="Google Shape;331;p25"/>
          <p:cNvSpPr txBox="1">
            <a:spLocks noGrp="1"/>
          </p:cNvSpPr>
          <p:nvPr>
            <p:ph type="body" idx="16"/>
          </p:nvPr>
        </p:nvSpPr>
        <p:spPr>
          <a:xfrm>
            <a:off x="5559956" y="3315350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2" name="Google Shape;332;p25"/>
          <p:cNvSpPr txBox="1">
            <a:spLocks noGrp="1"/>
          </p:cNvSpPr>
          <p:nvPr>
            <p:ph type="body" idx="17"/>
          </p:nvPr>
        </p:nvSpPr>
        <p:spPr>
          <a:xfrm>
            <a:off x="7341056" y="3315350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25"/>
          <p:cNvSpPr txBox="1">
            <a:spLocks noGrp="1"/>
          </p:cNvSpPr>
          <p:nvPr>
            <p:ph type="body" idx="18"/>
          </p:nvPr>
        </p:nvSpPr>
        <p:spPr>
          <a:xfrm>
            <a:off x="223881" y="4143425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9"/>
          </p:nvPr>
        </p:nvSpPr>
        <p:spPr>
          <a:xfrm>
            <a:off x="2004019" y="4143425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5" name="Google Shape;335;p25"/>
          <p:cNvSpPr txBox="1">
            <a:spLocks noGrp="1"/>
          </p:cNvSpPr>
          <p:nvPr>
            <p:ph type="body" idx="20"/>
          </p:nvPr>
        </p:nvSpPr>
        <p:spPr>
          <a:xfrm>
            <a:off x="3781781" y="4143425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6" name="Google Shape;336;p25"/>
          <p:cNvSpPr txBox="1">
            <a:spLocks noGrp="1"/>
          </p:cNvSpPr>
          <p:nvPr>
            <p:ph type="body" idx="21"/>
          </p:nvPr>
        </p:nvSpPr>
        <p:spPr>
          <a:xfrm>
            <a:off x="5559956" y="4143425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7" name="Google Shape;337;p25"/>
          <p:cNvSpPr txBox="1">
            <a:spLocks noGrp="1"/>
          </p:cNvSpPr>
          <p:nvPr>
            <p:ph type="body" idx="22"/>
          </p:nvPr>
        </p:nvSpPr>
        <p:spPr>
          <a:xfrm>
            <a:off x="7341056" y="4143425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8" name="Google Shape;338;p25"/>
          <p:cNvSpPr txBox="1">
            <a:spLocks noGrp="1"/>
          </p:cNvSpPr>
          <p:nvPr>
            <p:ph type="title" idx="23"/>
          </p:nvPr>
        </p:nvSpPr>
        <p:spPr>
          <a:xfrm>
            <a:off x="3782413" y="1925063"/>
            <a:ext cx="1778700" cy="651900"/>
          </a:xfrm>
          <a:prstGeom prst="rect">
            <a:avLst/>
          </a:prstGeom>
        </p:spPr>
        <p:txBody>
          <a:bodyPr spcFirstLastPara="1" wrap="square" lIns="108000" tIns="0" rIns="108000" bIns="54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339" name="Google Shape;339;p25"/>
          <p:cNvSpPr txBox="1">
            <a:spLocks noGrp="1"/>
          </p:cNvSpPr>
          <p:nvPr>
            <p:ph type="title" idx="24"/>
          </p:nvPr>
        </p:nvSpPr>
        <p:spPr>
          <a:xfrm>
            <a:off x="2004613" y="1924013"/>
            <a:ext cx="1778700" cy="651900"/>
          </a:xfrm>
          <a:prstGeom prst="rect">
            <a:avLst/>
          </a:prstGeom>
        </p:spPr>
        <p:txBody>
          <a:bodyPr spcFirstLastPara="1" wrap="square" lIns="108000" tIns="0" rIns="108000" bIns="54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340" name="Google Shape;340;p25"/>
          <p:cNvSpPr txBox="1">
            <a:spLocks noGrp="1"/>
          </p:cNvSpPr>
          <p:nvPr>
            <p:ph type="title" idx="25"/>
          </p:nvPr>
        </p:nvSpPr>
        <p:spPr>
          <a:xfrm>
            <a:off x="227650" y="1926113"/>
            <a:ext cx="1778700" cy="651900"/>
          </a:xfrm>
          <a:prstGeom prst="rect">
            <a:avLst/>
          </a:prstGeom>
        </p:spPr>
        <p:txBody>
          <a:bodyPr spcFirstLastPara="1" wrap="square" lIns="108000" tIns="0" rIns="108000" bIns="54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title" idx="26"/>
          </p:nvPr>
        </p:nvSpPr>
        <p:spPr>
          <a:xfrm>
            <a:off x="7340875" y="1922963"/>
            <a:ext cx="1778700" cy="651900"/>
          </a:xfrm>
          <a:prstGeom prst="rect">
            <a:avLst/>
          </a:prstGeom>
        </p:spPr>
        <p:txBody>
          <a:bodyPr spcFirstLastPara="1" wrap="square" lIns="108000" tIns="0" rIns="108000" bIns="54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title" idx="27"/>
          </p:nvPr>
        </p:nvSpPr>
        <p:spPr>
          <a:xfrm>
            <a:off x="5559375" y="1922963"/>
            <a:ext cx="1778700" cy="651900"/>
          </a:xfrm>
          <a:prstGeom prst="rect">
            <a:avLst/>
          </a:prstGeom>
        </p:spPr>
        <p:txBody>
          <a:bodyPr spcFirstLastPara="1" wrap="square" lIns="108000" tIns="0" rIns="108000" bIns="5400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subTitle" idx="28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4" name="Google Shape;344;p25"/>
          <p:cNvSpPr txBox="1">
            <a:spLocks noGrp="1"/>
          </p:cNvSpPr>
          <p:nvPr>
            <p:ph type="body" idx="29"/>
          </p:nvPr>
        </p:nvSpPr>
        <p:spPr>
          <a:xfrm>
            <a:off x="223881" y="2490413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45" name="Google Shape;345;p25"/>
          <p:cNvSpPr txBox="1">
            <a:spLocks noGrp="1"/>
          </p:cNvSpPr>
          <p:nvPr>
            <p:ph type="body" idx="30"/>
          </p:nvPr>
        </p:nvSpPr>
        <p:spPr>
          <a:xfrm>
            <a:off x="2004019" y="2488313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body" idx="31"/>
          </p:nvPr>
        </p:nvSpPr>
        <p:spPr>
          <a:xfrm>
            <a:off x="3781781" y="2489363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25"/>
          <p:cNvSpPr txBox="1">
            <a:spLocks noGrp="1"/>
          </p:cNvSpPr>
          <p:nvPr>
            <p:ph type="body" idx="32"/>
          </p:nvPr>
        </p:nvSpPr>
        <p:spPr>
          <a:xfrm>
            <a:off x="5559956" y="2487263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48" name="Google Shape;348;p25"/>
          <p:cNvSpPr txBox="1">
            <a:spLocks noGrp="1"/>
          </p:cNvSpPr>
          <p:nvPr>
            <p:ph type="body" idx="33"/>
          </p:nvPr>
        </p:nvSpPr>
        <p:spPr>
          <a:xfrm>
            <a:off x="7341056" y="2487263"/>
            <a:ext cx="1778400" cy="651600"/>
          </a:xfrm>
          <a:prstGeom prst="rect">
            <a:avLst/>
          </a:prstGeom>
        </p:spPr>
        <p:txBody>
          <a:bodyPr spcFirstLastPara="1" wrap="square" lIns="108000" tIns="54000" rIns="108000" bIns="540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s 2">
  <p:cSld name="CUSTOM_7_1_1_1_1_1_1_1_1_1_1_1_1_1_1_1_1_8">
    <p:bg>
      <p:bgPr>
        <a:solidFill>
          <a:schemeClr val="dk2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 txBox="1">
            <a:spLocks noGrp="1"/>
          </p:cNvSpPr>
          <p:nvPr>
            <p:ph type="body" idx="1"/>
          </p:nvPr>
        </p:nvSpPr>
        <p:spPr>
          <a:xfrm>
            <a:off x="6832625" y="4360925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51" name="Google Shape;351;p26"/>
          <p:cNvSpPr txBox="1">
            <a:spLocks noGrp="1"/>
          </p:cNvSpPr>
          <p:nvPr>
            <p:ph type="body" idx="2"/>
          </p:nvPr>
        </p:nvSpPr>
        <p:spPr>
          <a:xfrm>
            <a:off x="4619575" y="4360925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3"/>
          </p:nvPr>
        </p:nvSpPr>
        <p:spPr>
          <a:xfrm>
            <a:off x="2406525" y="4360925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53" name="Google Shape;353;p26"/>
          <p:cNvSpPr txBox="1">
            <a:spLocks noGrp="1"/>
          </p:cNvSpPr>
          <p:nvPr>
            <p:ph type="body" idx="4"/>
          </p:nvPr>
        </p:nvSpPr>
        <p:spPr>
          <a:xfrm>
            <a:off x="193475" y="4360925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54" name="Google Shape;354;p26"/>
          <p:cNvSpPr txBox="1">
            <a:spLocks noGrp="1"/>
          </p:cNvSpPr>
          <p:nvPr>
            <p:ph type="body" idx="5"/>
          </p:nvPr>
        </p:nvSpPr>
        <p:spPr>
          <a:xfrm>
            <a:off x="6831375" y="2557613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55" name="Google Shape;355;p26"/>
          <p:cNvSpPr txBox="1">
            <a:spLocks noGrp="1"/>
          </p:cNvSpPr>
          <p:nvPr>
            <p:ph type="body" idx="6"/>
          </p:nvPr>
        </p:nvSpPr>
        <p:spPr>
          <a:xfrm>
            <a:off x="4618325" y="2557613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26"/>
          <p:cNvSpPr txBox="1">
            <a:spLocks noGrp="1"/>
          </p:cNvSpPr>
          <p:nvPr>
            <p:ph type="body" idx="7"/>
          </p:nvPr>
        </p:nvSpPr>
        <p:spPr>
          <a:xfrm>
            <a:off x="2405275" y="2557613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26"/>
          <p:cNvSpPr txBox="1">
            <a:spLocks noGrp="1"/>
          </p:cNvSpPr>
          <p:nvPr>
            <p:ph type="body" idx="8"/>
          </p:nvPr>
        </p:nvSpPr>
        <p:spPr>
          <a:xfrm>
            <a:off x="192225" y="2557613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58" name="Google Shape;358;p26"/>
          <p:cNvSpPr txBox="1">
            <a:spLocks noGrp="1"/>
          </p:cNvSpPr>
          <p:nvPr>
            <p:ph type="title"/>
          </p:nvPr>
        </p:nvSpPr>
        <p:spPr>
          <a:xfrm>
            <a:off x="594025" y="539600"/>
            <a:ext cx="71967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9pPr>
          </a:lstStyle>
          <a:p>
            <a:endParaRPr/>
          </a:p>
        </p:txBody>
      </p:sp>
      <p:sp>
        <p:nvSpPr>
          <p:cNvPr id="359" name="Google Shape;359;p26"/>
          <p:cNvSpPr txBox="1">
            <a:spLocks noGrp="1"/>
          </p:cNvSpPr>
          <p:nvPr>
            <p:ph type="subTitle" idx="9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0" name="Google Shape;360;p26"/>
          <p:cNvSpPr txBox="1">
            <a:spLocks noGrp="1"/>
          </p:cNvSpPr>
          <p:nvPr>
            <p:ph type="title" idx="13"/>
          </p:nvPr>
        </p:nvSpPr>
        <p:spPr>
          <a:xfrm>
            <a:off x="6996850" y="136480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>
            <a:endParaRPr/>
          </a:p>
        </p:txBody>
      </p:sp>
      <p:sp>
        <p:nvSpPr>
          <p:cNvPr id="361" name="Google Shape;361;p26"/>
          <p:cNvSpPr txBox="1">
            <a:spLocks noGrp="1"/>
          </p:cNvSpPr>
          <p:nvPr>
            <p:ph type="title" idx="14"/>
          </p:nvPr>
        </p:nvSpPr>
        <p:spPr>
          <a:xfrm>
            <a:off x="4783238" y="136480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>
            <a:endParaRPr/>
          </a:p>
        </p:txBody>
      </p:sp>
      <p:sp>
        <p:nvSpPr>
          <p:cNvPr id="362" name="Google Shape;362;p26"/>
          <p:cNvSpPr txBox="1">
            <a:spLocks noGrp="1"/>
          </p:cNvSpPr>
          <p:nvPr>
            <p:ph type="title" idx="15"/>
          </p:nvPr>
        </p:nvSpPr>
        <p:spPr>
          <a:xfrm>
            <a:off x="2546913" y="136480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>
            <a:endParaRPr/>
          </a:p>
        </p:txBody>
      </p:sp>
      <p:sp>
        <p:nvSpPr>
          <p:cNvPr id="363" name="Google Shape;363;p26"/>
          <p:cNvSpPr txBox="1">
            <a:spLocks noGrp="1"/>
          </p:cNvSpPr>
          <p:nvPr>
            <p:ph type="title" idx="16"/>
          </p:nvPr>
        </p:nvSpPr>
        <p:spPr>
          <a:xfrm>
            <a:off x="355638" y="1365769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>
            <a:endParaRPr/>
          </a:p>
        </p:txBody>
      </p:sp>
      <p:sp>
        <p:nvSpPr>
          <p:cNvPr id="364" name="Google Shape;364;p26"/>
          <p:cNvSpPr txBox="1">
            <a:spLocks noGrp="1"/>
          </p:cNvSpPr>
          <p:nvPr>
            <p:ph type="title" idx="17"/>
          </p:nvPr>
        </p:nvSpPr>
        <p:spPr>
          <a:xfrm>
            <a:off x="7002200" y="316335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>
            <a:endParaRPr/>
          </a:p>
        </p:txBody>
      </p:sp>
      <p:sp>
        <p:nvSpPr>
          <p:cNvPr id="365" name="Google Shape;365;p26"/>
          <p:cNvSpPr txBox="1">
            <a:spLocks noGrp="1"/>
          </p:cNvSpPr>
          <p:nvPr>
            <p:ph type="title" idx="18"/>
          </p:nvPr>
        </p:nvSpPr>
        <p:spPr>
          <a:xfrm>
            <a:off x="4788588" y="316335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>
            <a:endParaRPr/>
          </a:p>
        </p:txBody>
      </p:sp>
      <p:sp>
        <p:nvSpPr>
          <p:cNvPr id="366" name="Google Shape;366;p26"/>
          <p:cNvSpPr txBox="1">
            <a:spLocks noGrp="1"/>
          </p:cNvSpPr>
          <p:nvPr>
            <p:ph type="title" idx="19"/>
          </p:nvPr>
        </p:nvSpPr>
        <p:spPr>
          <a:xfrm>
            <a:off x="2552263" y="316335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title" idx="20"/>
          </p:nvPr>
        </p:nvSpPr>
        <p:spPr>
          <a:xfrm>
            <a:off x="360988" y="3164319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and folder background 2 1">
  <p:cSld name="CUSTOM_1_1_1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70" name="Google Shape;370;p27"/>
          <p:cNvSpPr txBox="1">
            <a:spLocks noGrp="1"/>
          </p:cNvSpPr>
          <p:nvPr>
            <p:ph type="subTitle" idx="1"/>
          </p:nvPr>
        </p:nvSpPr>
        <p:spPr>
          <a:xfrm>
            <a:off x="1314600" y="131800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7"/>
          <p:cNvSpPr txBox="1">
            <a:spLocks noGrp="1"/>
          </p:cNvSpPr>
          <p:nvPr>
            <p:ph type="subTitle" idx="2"/>
          </p:nvPr>
        </p:nvSpPr>
        <p:spPr>
          <a:xfrm>
            <a:off x="2783538" y="131800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7"/>
          <p:cNvSpPr txBox="1">
            <a:spLocks noGrp="1"/>
          </p:cNvSpPr>
          <p:nvPr>
            <p:ph type="subTitle" idx="3"/>
          </p:nvPr>
        </p:nvSpPr>
        <p:spPr>
          <a:xfrm>
            <a:off x="4228850" y="131800"/>
            <a:ext cx="14400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7"/>
          <p:cNvSpPr txBox="1">
            <a:spLocks noGrp="1"/>
          </p:cNvSpPr>
          <p:nvPr>
            <p:ph type="title"/>
          </p:nvPr>
        </p:nvSpPr>
        <p:spPr>
          <a:xfrm>
            <a:off x="5723951" y="131799"/>
            <a:ext cx="1440300" cy="36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74" name="Google Shape;374;p27"/>
          <p:cNvSpPr txBox="1">
            <a:spLocks noGrp="1"/>
          </p:cNvSpPr>
          <p:nvPr>
            <p:ph type="subTitle" idx="4"/>
          </p:nvPr>
        </p:nvSpPr>
        <p:spPr>
          <a:xfrm>
            <a:off x="1759000" y="3017700"/>
            <a:ext cx="2336400" cy="374400"/>
          </a:xfrm>
          <a:prstGeom prst="rect">
            <a:avLst/>
          </a:prstGeom>
        </p:spPr>
        <p:txBody>
          <a:bodyPr spcFirstLastPara="1" wrap="square" lIns="91425" tIns="36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7"/>
          <p:cNvSpPr txBox="1">
            <a:spLocks noGrp="1"/>
          </p:cNvSpPr>
          <p:nvPr>
            <p:ph type="subTitle" idx="5"/>
          </p:nvPr>
        </p:nvSpPr>
        <p:spPr>
          <a:xfrm>
            <a:off x="1758250" y="1663775"/>
            <a:ext cx="2336400" cy="374400"/>
          </a:xfrm>
          <a:prstGeom prst="rect">
            <a:avLst/>
          </a:prstGeom>
        </p:spPr>
        <p:txBody>
          <a:bodyPr spcFirstLastPara="1" wrap="square" lIns="91425" tIns="36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7"/>
          <p:cNvSpPr txBox="1">
            <a:spLocks noGrp="1"/>
          </p:cNvSpPr>
          <p:nvPr>
            <p:ph type="subTitle" idx="6"/>
          </p:nvPr>
        </p:nvSpPr>
        <p:spPr>
          <a:xfrm>
            <a:off x="1758250" y="2340600"/>
            <a:ext cx="2336400" cy="374400"/>
          </a:xfrm>
          <a:prstGeom prst="rect">
            <a:avLst/>
          </a:prstGeom>
        </p:spPr>
        <p:txBody>
          <a:bodyPr spcFirstLastPara="1" wrap="square" lIns="91425" tIns="36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7"/>
          <p:cNvSpPr txBox="1">
            <a:spLocks noGrp="1"/>
          </p:cNvSpPr>
          <p:nvPr>
            <p:ph type="subTitle" idx="7"/>
          </p:nvPr>
        </p:nvSpPr>
        <p:spPr>
          <a:xfrm>
            <a:off x="1758250" y="3694800"/>
            <a:ext cx="2336400" cy="374400"/>
          </a:xfrm>
          <a:prstGeom prst="rect">
            <a:avLst/>
          </a:prstGeom>
        </p:spPr>
        <p:txBody>
          <a:bodyPr spcFirstLastPara="1" wrap="square" lIns="91425" tIns="36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7"/>
          <p:cNvSpPr txBox="1">
            <a:spLocks noGrp="1"/>
          </p:cNvSpPr>
          <p:nvPr>
            <p:ph type="subTitle" idx="8"/>
          </p:nvPr>
        </p:nvSpPr>
        <p:spPr>
          <a:xfrm>
            <a:off x="1758250" y="4367075"/>
            <a:ext cx="2336400" cy="374400"/>
          </a:xfrm>
          <a:prstGeom prst="rect">
            <a:avLst/>
          </a:prstGeom>
        </p:spPr>
        <p:txBody>
          <a:bodyPr spcFirstLastPara="1" wrap="square" lIns="91425" tIns="360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7"/>
          <p:cNvSpPr txBox="1">
            <a:spLocks noGrp="1"/>
          </p:cNvSpPr>
          <p:nvPr>
            <p:ph type="subTitle" idx="9"/>
          </p:nvPr>
        </p:nvSpPr>
        <p:spPr>
          <a:xfrm>
            <a:off x="228148" y="3019975"/>
            <a:ext cx="810000" cy="374400"/>
          </a:xfrm>
          <a:prstGeom prst="rect">
            <a:avLst/>
          </a:prstGeom>
        </p:spPr>
        <p:txBody>
          <a:bodyPr spcFirstLastPara="1" wrap="square" lIns="0" tIns="72000" rIns="0" bIns="108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7"/>
          <p:cNvSpPr txBox="1">
            <a:spLocks noGrp="1"/>
          </p:cNvSpPr>
          <p:nvPr>
            <p:ph type="subTitle" idx="13"/>
          </p:nvPr>
        </p:nvSpPr>
        <p:spPr>
          <a:xfrm>
            <a:off x="228148" y="1666050"/>
            <a:ext cx="810000" cy="374400"/>
          </a:xfrm>
          <a:prstGeom prst="rect">
            <a:avLst/>
          </a:prstGeom>
        </p:spPr>
        <p:txBody>
          <a:bodyPr spcFirstLastPara="1" wrap="square" lIns="0" tIns="72000" rIns="0" bIns="108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7"/>
          <p:cNvSpPr txBox="1">
            <a:spLocks noGrp="1"/>
          </p:cNvSpPr>
          <p:nvPr>
            <p:ph type="subTitle" idx="14"/>
          </p:nvPr>
        </p:nvSpPr>
        <p:spPr>
          <a:xfrm>
            <a:off x="228148" y="2342875"/>
            <a:ext cx="810000" cy="374400"/>
          </a:xfrm>
          <a:prstGeom prst="rect">
            <a:avLst/>
          </a:prstGeom>
        </p:spPr>
        <p:txBody>
          <a:bodyPr spcFirstLastPara="1" wrap="square" lIns="0" tIns="72000" rIns="0" bIns="108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27"/>
          <p:cNvSpPr txBox="1">
            <a:spLocks noGrp="1"/>
          </p:cNvSpPr>
          <p:nvPr>
            <p:ph type="subTitle" idx="15"/>
          </p:nvPr>
        </p:nvSpPr>
        <p:spPr>
          <a:xfrm>
            <a:off x="228148" y="3697075"/>
            <a:ext cx="810000" cy="374400"/>
          </a:xfrm>
          <a:prstGeom prst="rect">
            <a:avLst/>
          </a:prstGeom>
        </p:spPr>
        <p:txBody>
          <a:bodyPr spcFirstLastPara="1" wrap="square" lIns="0" tIns="72000" rIns="0" bIns="108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7"/>
          <p:cNvSpPr txBox="1">
            <a:spLocks noGrp="1"/>
          </p:cNvSpPr>
          <p:nvPr>
            <p:ph type="subTitle" idx="16"/>
          </p:nvPr>
        </p:nvSpPr>
        <p:spPr>
          <a:xfrm>
            <a:off x="228148" y="4369350"/>
            <a:ext cx="810000" cy="374400"/>
          </a:xfrm>
          <a:prstGeom prst="rect">
            <a:avLst/>
          </a:prstGeom>
        </p:spPr>
        <p:txBody>
          <a:bodyPr spcFirstLastPara="1" wrap="square" lIns="0" tIns="72000" rIns="0" bIns="1080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7"/>
          <p:cNvSpPr txBox="1">
            <a:spLocks noGrp="1"/>
          </p:cNvSpPr>
          <p:nvPr>
            <p:ph type="title" idx="17"/>
          </p:nvPr>
        </p:nvSpPr>
        <p:spPr>
          <a:xfrm>
            <a:off x="596525" y="753331"/>
            <a:ext cx="7062000" cy="91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body" idx="18"/>
          </p:nvPr>
        </p:nvSpPr>
        <p:spPr>
          <a:xfrm>
            <a:off x="4571300" y="4367075"/>
            <a:ext cx="4345200" cy="374400"/>
          </a:xfrm>
          <a:prstGeom prst="rect">
            <a:avLst/>
          </a:prstGeom>
        </p:spPr>
        <p:txBody>
          <a:bodyPr spcFirstLastPara="1" wrap="square" lIns="91425" tIns="72000" rIns="91425" bIns="108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6" name="Google Shape;386;p27"/>
          <p:cNvSpPr txBox="1">
            <a:spLocks noGrp="1"/>
          </p:cNvSpPr>
          <p:nvPr>
            <p:ph type="body" idx="19"/>
          </p:nvPr>
        </p:nvSpPr>
        <p:spPr>
          <a:xfrm>
            <a:off x="4571300" y="3694800"/>
            <a:ext cx="4345200" cy="374400"/>
          </a:xfrm>
          <a:prstGeom prst="rect">
            <a:avLst/>
          </a:prstGeom>
        </p:spPr>
        <p:txBody>
          <a:bodyPr spcFirstLastPara="1" wrap="square" lIns="91425" tIns="72000" rIns="91425" bIns="108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body" idx="20"/>
          </p:nvPr>
        </p:nvSpPr>
        <p:spPr>
          <a:xfrm>
            <a:off x="4571300" y="3017700"/>
            <a:ext cx="4345200" cy="374400"/>
          </a:xfrm>
          <a:prstGeom prst="rect">
            <a:avLst/>
          </a:prstGeom>
        </p:spPr>
        <p:txBody>
          <a:bodyPr spcFirstLastPara="1" wrap="square" lIns="91425" tIns="72000" rIns="91425" bIns="108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8" name="Google Shape;388;p27"/>
          <p:cNvSpPr txBox="1">
            <a:spLocks noGrp="1"/>
          </p:cNvSpPr>
          <p:nvPr>
            <p:ph type="body" idx="21"/>
          </p:nvPr>
        </p:nvSpPr>
        <p:spPr>
          <a:xfrm>
            <a:off x="4571300" y="2340600"/>
            <a:ext cx="4345200" cy="374400"/>
          </a:xfrm>
          <a:prstGeom prst="rect">
            <a:avLst/>
          </a:prstGeom>
        </p:spPr>
        <p:txBody>
          <a:bodyPr spcFirstLastPara="1" wrap="square" lIns="91425" tIns="72000" rIns="91425" bIns="108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body" idx="22"/>
          </p:nvPr>
        </p:nvSpPr>
        <p:spPr>
          <a:xfrm>
            <a:off x="4571300" y="1663775"/>
            <a:ext cx="4345200" cy="374400"/>
          </a:xfrm>
          <a:prstGeom prst="rect">
            <a:avLst/>
          </a:prstGeom>
        </p:spPr>
        <p:txBody>
          <a:bodyPr spcFirstLastPara="1" wrap="square" lIns="91425" tIns="72000" rIns="91425" bIns="1080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r">
  <p:cSld name="CUSTOM_3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92" name="Google Shape;392;p28"/>
          <p:cNvSpPr txBox="1">
            <a:spLocks noGrp="1"/>
          </p:cNvSpPr>
          <p:nvPr>
            <p:ph type="title"/>
          </p:nvPr>
        </p:nvSpPr>
        <p:spPr>
          <a:xfrm>
            <a:off x="593175" y="486000"/>
            <a:ext cx="7916400" cy="27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Neuton Light"/>
              <a:buNone/>
              <a:defRPr sz="8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9pPr>
          </a:lstStyle>
          <a:p>
            <a:endParaRPr/>
          </a:p>
        </p:txBody>
      </p:sp>
      <p:sp>
        <p:nvSpPr>
          <p:cNvPr id="393" name="Google Shape;393;p28"/>
          <p:cNvSpPr txBox="1">
            <a:spLocks noGrp="1"/>
          </p:cNvSpPr>
          <p:nvPr>
            <p:ph type="body" idx="1"/>
          </p:nvPr>
        </p:nvSpPr>
        <p:spPr>
          <a:xfrm>
            <a:off x="575438" y="4387200"/>
            <a:ext cx="2919600" cy="6480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>
            <a:endParaRPr/>
          </a:p>
        </p:txBody>
      </p:sp>
      <p:sp>
        <p:nvSpPr>
          <p:cNvPr id="394" name="Google Shape;394;p28"/>
          <p:cNvSpPr txBox="1">
            <a:spLocks noGrp="1"/>
          </p:cNvSpPr>
          <p:nvPr>
            <p:ph type="subTitle" idx="2"/>
          </p:nvPr>
        </p:nvSpPr>
        <p:spPr>
          <a:xfrm>
            <a:off x="1284638" y="214800"/>
            <a:ext cx="1501200" cy="1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8"/>
          <p:cNvSpPr txBox="1">
            <a:spLocks noGrp="1"/>
          </p:cNvSpPr>
          <p:nvPr>
            <p:ph type="subTitle" idx="3"/>
          </p:nvPr>
        </p:nvSpPr>
        <p:spPr>
          <a:xfrm>
            <a:off x="5539500" y="4387200"/>
            <a:ext cx="3002400" cy="6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r 1">
  <p:cSld name="CUSTOM_3_1">
    <p:bg>
      <p:bgPr>
        <a:solidFill>
          <a:schemeClr val="dk2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98" name="Google Shape;398;p29"/>
          <p:cNvSpPr txBox="1">
            <a:spLocks noGrp="1"/>
          </p:cNvSpPr>
          <p:nvPr>
            <p:ph type="title"/>
          </p:nvPr>
        </p:nvSpPr>
        <p:spPr>
          <a:xfrm>
            <a:off x="593175" y="486000"/>
            <a:ext cx="7916400" cy="27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Neuton Light"/>
              <a:buNone/>
              <a:defRPr sz="8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9pPr>
          </a:lstStyle>
          <a:p>
            <a:endParaRPr/>
          </a:p>
        </p:txBody>
      </p:sp>
      <p:sp>
        <p:nvSpPr>
          <p:cNvPr id="399" name="Google Shape;399;p29"/>
          <p:cNvSpPr txBox="1">
            <a:spLocks noGrp="1"/>
          </p:cNvSpPr>
          <p:nvPr>
            <p:ph type="body" idx="1"/>
          </p:nvPr>
        </p:nvSpPr>
        <p:spPr>
          <a:xfrm>
            <a:off x="575438" y="4387200"/>
            <a:ext cx="2919600" cy="6480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>
            <a:endParaRPr/>
          </a:p>
        </p:txBody>
      </p:sp>
      <p:sp>
        <p:nvSpPr>
          <p:cNvPr id="400" name="Google Shape;400;p29"/>
          <p:cNvSpPr txBox="1">
            <a:spLocks noGrp="1"/>
          </p:cNvSpPr>
          <p:nvPr>
            <p:ph type="subTitle" idx="2"/>
          </p:nvPr>
        </p:nvSpPr>
        <p:spPr>
          <a:xfrm>
            <a:off x="5539500" y="4387200"/>
            <a:ext cx="3002400" cy="6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9"/>
          <p:cNvSpPr txBox="1">
            <a:spLocks noGrp="1"/>
          </p:cNvSpPr>
          <p:nvPr>
            <p:ph type="subTitle" idx="3"/>
          </p:nvPr>
        </p:nvSpPr>
        <p:spPr>
          <a:xfrm>
            <a:off x="1284638" y="214800"/>
            <a:ext cx="1501200" cy="1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1">
  <p:cSld name="Text Slide 3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>
              <a:buNone/>
              <a:defRPr sz="1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buNone/>
              <a:defRPr sz="1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buNone/>
              <a:defRPr sz="1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buNone/>
              <a:defRPr sz="1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buNone/>
              <a:defRPr sz="1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buNone/>
              <a:defRPr sz="1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buNone/>
              <a:defRPr sz="1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buNone/>
              <a:defRPr sz="1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buNone/>
              <a:defRPr sz="1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bridgeapp.com/hc/en-us/articles/360044674874-How-do-I-use-Bridge-as-an-employe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"/>
          <p:cNvSpPr txBox="1">
            <a:spLocks noGrp="1"/>
          </p:cNvSpPr>
          <p:nvPr>
            <p:ph type="title" idx="4294967295"/>
          </p:nvPr>
        </p:nvSpPr>
        <p:spPr>
          <a:xfrm>
            <a:off x="597900" y="283475"/>
            <a:ext cx="79482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>
                <a:latin typeface="Work Sans"/>
                <a:ea typeface="Work Sans"/>
                <a:cs typeface="Work Sans"/>
                <a:sym typeface="Work Sans"/>
              </a:rPr>
              <a:t>Rollout Resource for Bridge: </a:t>
            </a:r>
            <a:endParaRPr sz="36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>
                <a:latin typeface="Work Sans"/>
                <a:ea typeface="Work Sans"/>
                <a:cs typeface="Work Sans"/>
                <a:sym typeface="Work Sans"/>
              </a:rPr>
              <a:t>Kick-Off Deck</a:t>
            </a:r>
            <a:endParaRPr sz="36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0" name="Google Shape;410;p31"/>
          <p:cNvSpPr txBox="1"/>
          <p:nvPr/>
        </p:nvSpPr>
        <p:spPr>
          <a:xfrm>
            <a:off x="1859250" y="3615100"/>
            <a:ext cx="5761800" cy="1198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Internal note: these slides are intentionally left unbranded so customers can drop right into their own company templates. </a:t>
            </a:r>
            <a:endParaRPr sz="1800" i="1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1" name="Google Shape;411;p31"/>
          <p:cNvSpPr txBox="1"/>
          <p:nvPr/>
        </p:nvSpPr>
        <p:spPr>
          <a:xfrm>
            <a:off x="805400" y="1863850"/>
            <a:ext cx="7641900" cy="13851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Note to our customers: These slides are a starting point for you. Please feel free to modify anything that isn’t relevant to your organization, including your specific pain points, initiatives, or language that are uniquely yours. </a:t>
            </a:r>
            <a:endParaRPr sz="1800" i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457200" y="59100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Centralize Training &amp; Compliance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6" name="Google Shape;496;p40"/>
          <p:cNvSpPr/>
          <p:nvPr/>
        </p:nvSpPr>
        <p:spPr>
          <a:xfrm>
            <a:off x="253575" y="4530775"/>
            <a:ext cx="3577500" cy="544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GOAL: 100% completion by </a:t>
            </a:r>
            <a:r>
              <a:rPr lang="en" b="1"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endParaRPr b="1">
              <a:highlight>
                <a:srgbClr val="FFFF00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7" name="Google Shape;497;p40"/>
          <p:cNvSpPr txBox="1">
            <a:spLocks noGrp="1"/>
          </p:cNvSpPr>
          <p:nvPr>
            <p:ph type="body" idx="1"/>
          </p:nvPr>
        </p:nvSpPr>
        <p:spPr>
          <a:xfrm>
            <a:off x="457200" y="923625"/>
            <a:ext cx="3776100" cy="30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Mandatory Training:</a:t>
            </a:r>
            <a:r>
              <a:rPr lang="en" sz="15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The hub for all role-essential certifications</a:t>
            </a:r>
            <a:endParaRPr sz="15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Regulatory compliance:</a:t>
            </a:r>
            <a:r>
              <a:rPr lang="en" sz="15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Meet state-specific requirements</a:t>
            </a:r>
            <a:endParaRPr sz="15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Operational readiness</a:t>
            </a:r>
            <a:r>
              <a:rPr lang="en" sz="15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 Ensure our team has the requirements needed to succeed. </a:t>
            </a:r>
            <a:endParaRPr sz="15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98" name="Google Shape;498;p40" title="Learning Library - Required Courses Compliance_Stylized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700" y="1137538"/>
            <a:ext cx="4605901" cy="2662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"/>
          <p:cNvSpPr txBox="1">
            <a:spLocks noGrp="1"/>
          </p:cNvSpPr>
          <p:nvPr>
            <p:ph type="title"/>
          </p:nvPr>
        </p:nvSpPr>
        <p:spPr>
          <a:xfrm>
            <a:off x="457200" y="59100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Identify skills/organizational strengths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3" name="Google Shape;503;p41"/>
          <p:cNvSpPr txBox="1">
            <a:spLocks noGrp="1"/>
          </p:cNvSpPr>
          <p:nvPr>
            <p:ph type="body" idx="1"/>
          </p:nvPr>
        </p:nvSpPr>
        <p:spPr>
          <a:xfrm>
            <a:off x="475500" y="855300"/>
            <a:ext cx="7231200" cy="30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Identify:</a:t>
            </a:r>
            <a:r>
              <a:rPr lang="en" sz="15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Surface strengths and growth opportunities.</a:t>
            </a:r>
            <a:endParaRPr sz="15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Analyze:</a:t>
            </a:r>
            <a:r>
              <a:rPr lang="en" sz="15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Leverage data to drive talent development.</a:t>
            </a:r>
            <a:endParaRPr sz="15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b="1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Support managers</a:t>
            </a:r>
            <a:r>
              <a:rPr lang="en" sz="15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 Provide information to </a:t>
            </a:r>
            <a:r>
              <a:rPr lang="en" sz="15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help coach/support.</a:t>
            </a:r>
            <a:endParaRPr sz="15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4" name="Google Shape;504;p41"/>
          <p:cNvSpPr/>
          <p:nvPr/>
        </p:nvSpPr>
        <p:spPr>
          <a:xfrm>
            <a:off x="253575" y="4530775"/>
            <a:ext cx="3577500" cy="544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GOAL: Every team by </a:t>
            </a:r>
            <a:r>
              <a:rPr lang="en" b="1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05" name="Google Shape;505;p41" title="Skills Feedb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425" y="2236288"/>
            <a:ext cx="5251153" cy="222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2"/>
          <p:cNvSpPr txBox="1">
            <a:spLocks noGrp="1"/>
          </p:cNvSpPr>
          <p:nvPr>
            <p:ph type="title"/>
          </p:nvPr>
        </p:nvSpPr>
        <p:spPr>
          <a:xfrm>
            <a:off x="457200" y="59100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Employee-led development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0" name="Google Shape;510;p42"/>
          <p:cNvSpPr txBox="1">
            <a:spLocks noGrp="1"/>
          </p:cNvSpPr>
          <p:nvPr>
            <p:ph type="body" idx="1"/>
          </p:nvPr>
        </p:nvSpPr>
        <p:spPr>
          <a:xfrm>
            <a:off x="418550" y="959700"/>
            <a:ext cx="3577500" cy="30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Each employee can build a development plan and focus on three core skills. Bridge will also recommend learning to build knowledge. </a:t>
            </a:r>
            <a:endParaRPr sz="26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1" name="Google Shape;511;p42"/>
          <p:cNvSpPr/>
          <p:nvPr/>
        </p:nvSpPr>
        <p:spPr>
          <a:xfrm>
            <a:off x="253575" y="4530775"/>
            <a:ext cx="3577500" cy="544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GOAL: Development plans are built by </a:t>
            </a:r>
            <a:r>
              <a:rPr lang="en" b="1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12" name="Google Shape;512;p42" title="Development Pla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550" y="1007700"/>
            <a:ext cx="4643651" cy="321518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457200" y="59100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Track company-wide goals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7" name="Google Shape;517;p43"/>
          <p:cNvSpPr txBox="1">
            <a:spLocks noGrp="1"/>
          </p:cNvSpPr>
          <p:nvPr>
            <p:ph type="body" idx="1"/>
          </p:nvPr>
        </p:nvSpPr>
        <p:spPr>
          <a:xfrm>
            <a:off x="475500" y="855300"/>
            <a:ext cx="4096500" cy="30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Bridge aligns company, team, and individual-level goals, keeping people accountable, and connecting employee skills and performance. </a:t>
            </a:r>
            <a:endParaRPr sz="2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8" name="Google Shape;518;p43"/>
          <p:cNvSpPr/>
          <p:nvPr/>
        </p:nvSpPr>
        <p:spPr>
          <a:xfrm>
            <a:off x="253575" y="4409900"/>
            <a:ext cx="3577500" cy="6651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GOAL: </a:t>
            </a:r>
            <a:r>
              <a:rPr lang="en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Every manager has their team goals into Bridge by </a:t>
            </a:r>
            <a:r>
              <a:rPr lang="en" b="1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19" name="Google Shape;519;p43" title="Goals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204" y="760975"/>
            <a:ext cx="3305548" cy="40610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4"/>
          <p:cNvSpPr txBox="1">
            <a:spLocks noGrp="1"/>
          </p:cNvSpPr>
          <p:nvPr>
            <p:ph type="title"/>
          </p:nvPr>
        </p:nvSpPr>
        <p:spPr>
          <a:xfrm>
            <a:off x="457200" y="59100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Help our managers manage better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4" name="Google Shape;524;p44"/>
          <p:cNvSpPr txBox="1">
            <a:spLocks noGrp="1"/>
          </p:cNvSpPr>
          <p:nvPr>
            <p:ph type="body" idx="1"/>
          </p:nvPr>
        </p:nvSpPr>
        <p:spPr>
          <a:xfrm>
            <a:off x="475500" y="855300"/>
            <a:ext cx="3074700" cy="30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Manager enablement tools designed to focus on employee development, goals, skills, and training. </a:t>
            </a:r>
            <a:endParaRPr sz="26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5" name="Google Shape;525;p44"/>
          <p:cNvSpPr/>
          <p:nvPr/>
        </p:nvSpPr>
        <p:spPr>
          <a:xfrm>
            <a:off x="5397075" y="4315000"/>
            <a:ext cx="3577500" cy="6651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GOAL: Everyone in the company is regularly using 1:1s by </a:t>
            </a:r>
            <a:r>
              <a:rPr lang="en" b="1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26" name="Google Shape;526;p44" title="Shared 1on1 Agenda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425" y="919875"/>
            <a:ext cx="4634099" cy="28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4"/>
          <p:cNvSpPr txBox="1"/>
          <p:nvPr/>
        </p:nvSpPr>
        <p:spPr>
          <a:xfrm>
            <a:off x="376681" y="2873701"/>
            <a:ext cx="42768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Bonus: performance conversations should be happening more regularly which will lessen the work needed at performance review time.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5"/>
          <p:cNvSpPr txBox="1">
            <a:spLocks noGrp="1"/>
          </p:cNvSpPr>
          <p:nvPr>
            <p:ph type="title"/>
          </p:nvPr>
        </p:nvSpPr>
        <p:spPr>
          <a:xfrm>
            <a:off x="457200" y="59100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Build a mentorship culture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2" name="Google Shape;532;p45"/>
          <p:cNvSpPr txBox="1">
            <a:spLocks noGrp="1"/>
          </p:cNvSpPr>
          <p:nvPr>
            <p:ph type="body" idx="1"/>
          </p:nvPr>
        </p:nvSpPr>
        <p:spPr>
          <a:xfrm>
            <a:off x="475500" y="855300"/>
            <a:ext cx="3634500" cy="30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Bridge facilitates peer-to-peer growth. We can launch mentorship communities, connecting our internal experts with those who want to grow.</a:t>
            </a:r>
            <a:endParaRPr sz="19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3" name="Google Shape;533;p45"/>
          <p:cNvSpPr/>
          <p:nvPr/>
        </p:nvSpPr>
        <p:spPr>
          <a:xfrm>
            <a:off x="253575" y="3945900"/>
            <a:ext cx="3577500" cy="11291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Work Sans"/>
                <a:ea typeface="Work Sans"/>
                <a:cs typeface="Work Sans"/>
                <a:sym typeface="Work Sans"/>
              </a:rPr>
              <a:t>GOAL: Every employee has completed their skills profile by </a:t>
            </a:r>
            <a:r>
              <a:rPr lang="en" b="1" dirty="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r>
              <a:rPr lang="en" b="1" dirty="0">
                <a:latin typeface="Work Sans"/>
                <a:ea typeface="Work Sans"/>
                <a:cs typeface="Work Sans"/>
                <a:sym typeface="Work Sans"/>
              </a:rPr>
              <a:t> and indicated whether they can mentor</a:t>
            </a:r>
            <a:endParaRPr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34" name="Google Shape;534;p45" title="Skills Community (Career Pathing) Future Roles Tab_Stylized-Highligh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875" y="732500"/>
            <a:ext cx="3425352" cy="421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6"/>
          <p:cNvSpPr txBox="1">
            <a:spLocks noGrp="1"/>
          </p:cNvSpPr>
          <p:nvPr>
            <p:ph type="title"/>
          </p:nvPr>
        </p:nvSpPr>
        <p:spPr>
          <a:xfrm>
            <a:off x="457200" y="59100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Work Sans"/>
                <a:ea typeface="Work Sans"/>
                <a:cs typeface="Work Sans"/>
                <a:sym typeface="Work Sans"/>
              </a:rPr>
              <a:t>Retain our people and understand skills </a:t>
            </a:r>
            <a:endParaRPr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9" name="Google Shape;539;p46"/>
          <p:cNvSpPr txBox="1">
            <a:spLocks noGrp="1"/>
          </p:cNvSpPr>
          <p:nvPr>
            <p:ph type="body" idx="1"/>
          </p:nvPr>
        </p:nvSpPr>
        <p:spPr>
          <a:xfrm>
            <a:off x="475500" y="855300"/>
            <a:ext cx="3236100" cy="30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Bridge will help us identify skills strengths and improvement areas across all departments. </a:t>
            </a:r>
            <a:endParaRPr sz="2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0" name="Google Shape;540;p46"/>
          <p:cNvSpPr/>
          <p:nvPr/>
        </p:nvSpPr>
        <p:spPr>
          <a:xfrm>
            <a:off x="253575" y="4409900"/>
            <a:ext cx="3577500" cy="6651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GOAL: Every manager reviews skills feedback by </a:t>
            </a:r>
            <a:r>
              <a:rPr lang="en" b="1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 with their department leader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1" name="Google Shape;541;p46" title="Skills Master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600" y="808400"/>
            <a:ext cx="4766751" cy="391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7"/>
          <p:cNvSpPr/>
          <p:nvPr/>
        </p:nvSpPr>
        <p:spPr>
          <a:xfrm rot="5400000">
            <a:off x="398230" y="2941418"/>
            <a:ext cx="1710900" cy="21204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47" name="Google Shape;547;p47"/>
          <p:cNvSpPr/>
          <p:nvPr/>
        </p:nvSpPr>
        <p:spPr>
          <a:xfrm rot="5400000">
            <a:off x="2611281" y="2941418"/>
            <a:ext cx="1710900" cy="21204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48" name="Google Shape;548;p47"/>
          <p:cNvSpPr/>
          <p:nvPr/>
        </p:nvSpPr>
        <p:spPr>
          <a:xfrm rot="5400000">
            <a:off x="4824331" y="2941418"/>
            <a:ext cx="1710900" cy="21204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49" name="Google Shape;549;p47"/>
          <p:cNvSpPr/>
          <p:nvPr/>
        </p:nvSpPr>
        <p:spPr>
          <a:xfrm rot="5400000">
            <a:off x="7037382" y="2941418"/>
            <a:ext cx="1710900" cy="21204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50" name="Google Shape;550;p47"/>
          <p:cNvSpPr/>
          <p:nvPr/>
        </p:nvSpPr>
        <p:spPr>
          <a:xfrm>
            <a:off x="355644" y="3934888"/>
            <a:ext cx="1794000" cy="311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51" name="Google Shape;551;p47"/>
          <p:cNvSpPr/>
          <p:nvPr/>
        </p:nvSpPr>
        <p:spPr>
          <a:xfrm>
            <a:off x="2568694" y="3934888"/>
            <a:ext cx="1794000" cy="311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52" name="Google Shape;552;p47"/>
          <p:cNvSpPr/>
          <p:nvPr/>
        </p:nvSpPr>
        <p:spPr>
          <a:xfrm>
            <a:off x="4781745" y="3934888"/>
            <a:ext cx="1794000" cy="311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53" name="Google Shape;553;p47"/>
          <p:cNvSpPr/>
          <p:nvPr/>
        </p:nvSpPr>
        <p:spPr>
          <a:xfrm>
            <a:off x="6994795" y="3934888"/>
            <a:ext cx="1794000" cy="311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54" name="Google Shape;554;p47"/>
          <p:cNvSpPr txBox="1">
            <a:spLocks noGrp="1"/>
          </p:cNvSpPr>
          <p:nvPr>
            <p:ph type="subTitle" idx="4294967295"/>
          </p:nvPr>
        </p:nvSpPr>
        <p:spPr>
          <a:xfrm>
            <a:off x="361000" y="3934900"/>
            <a:ext cx="1794000" cy="311400"/>
          </a:xfrm>
          <a:prstGeom prst="rect">
            <a:avLst/>
          </a:prstGeom>
        </p:spPr>
        <p:txBody>
          <a:bodyPr spcFirstLastPara="1" wrap="square" lIns="180000" tIns="0" rIns="180000" bIns="0" anchor="ctr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lang="en" sz="995">
                <a:latin typeface="Work Sans"/>
                <a:ea typeface="Work Sans"/>
                <a:cs typeface="Work Sans"/>
                <a:sym typeface="Work Sans"/>
              </a:rPr>
              <a:t>Compliance training completion rates</a:t>
            </a:r>
            <a:endParaRPr sz="995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5" name="Google Shape;555;p47"/>
          <p:cNvSpPr txBox="1">
            <a:spLocks noGrp="1"/>
          </p:cNvSpPr>
          <p:nvPr>
            <p:ph type="subTitle" idx="4294967295"/>
          </p:nvPr>
        </p:nvSpPr>
        <p:spPr>
          <a:xfrm>
            <a:off x="2570750" y="3932850"/>
            <a:ext cx="1794000" cy="311400"/>
          </a:xfrm>
          <a:prstGeom prst="rect">
            <a:avLst/>
          </a:prstGeom>
        </p:spPr>
        <p:txBody>
          <a:bodyPr spcFirstLastPara="1" wrap="square" lIns="180000" tIns="0" rIns="180000" bIns="0" anchor="ctr" anchorCtr="0">
            <a:normAutofit fontScale="5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On-time performance reviews</a:t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56" name="Google Shape;556;p47"/>
          <p:cNvSpPr txBox="1">
            <a:spLocks noGrp="1"/>
          </p:cNvSpPr>
          <p:nvPr>
            <p:ph type="subTitle" idx="4294967295"/>
          </p:nvPr>
        </p:nvSpPr>
        <p:spPr>
          <a:xfrm>
            <a:off x="4785050" y="3934900"/>
            <a:ext cx="1794000" cy="311400"/>
          </a:xfrm>
          <a:prstGeom prst="rect">
            <a:avLst/>
          </a:prstGeom>
        </p:spPr>
        <p:txBody>
          <a:bodyPr spcFirstLastPara="1" wrap="square" lIns="180000" tIns="0" rIns="180000" bIns="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95">
                <a:latin typeface="Work Sans"/>
                <a:ea typeface="Work Sans"/>
                <a:cs typeface="Work Sans"/>
                <a:sym typeface="Work Sans"/>
              </a:rPr>
              <a:t>Skills gaps closed</a:t>
            </a:r>
            <a:endParaRPr/>
          </a:p>
        </p:txBody>
      </p:sp>
      <p:sp>
        <p:nvSpPr>
          <p:cNvPr id="557" name="Google Shape;557;p47"/>
          <p:cNvSpPr txBox="1">
            <a:spLocks noGrp="1"/>
          </p:cNvSpPr>
          <p:nvPr>
            <p:ph type="subTitle" idx="4294967295"/>
          </p:nvPr>
        </p:nvSpPr>
        <p:spPr>
          <a:xfrm>
            <a:off x="6994800" y="3932850"/>
            <a:ext cx="1794000" cy="311400"/>
          </a:xfrm>
          <a:prstGeom prst="rect">
            <a:avLst/>
          </a:prstGeom>
        </p:spPr>
        <p:txBody>
          <a:bodyPr spcFirstLastPara="1" wrap="square" lIns="180000" tIns="0" rIns="180000" bIns="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95">
                <a:latin typeface="Work Sans"/>
                <a:ea typeface="Work Sans"/>
                <a:cs typeface="Work Sans"/>
                <a:sym typeface="Work Sans"/>
              </a:rPr>
              <a:t>Voluntary turnover</a:t>
            </a:r>
            <a:endParaRPr sz="995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8" name="Google Shape;558;p47"/>
          <p:cNvSpPr/>
          <p:nvPr/>
        </p:nvSpPr>
        <p:spPr>
          <a:xfrm rot="5400000">
            <a:off x="398233" y="1142840"/>
            <a:ext cx="1710900" cy="21204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59" name="Google Shape;559;p47"/>
          <p:cNvSpPr/>
          <p:nvPr/>
        </p:nvSpPr>
        <p:spPr>
          <a:xfrm rot="5400000">
            <a:off x="2611284" y="1142840"/>
            <a:ext cx="1710900" cy="21204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60" name="Google Shape;560;p47"/>
          <p:cNvSpPr/>
          <p:nvPr/>
        </p:nvSpPr>
        <p:spPr>
          <a:xfrm rot="5400000">
            <a:off x="4824334" y="1142840"/>
            <a:ext cx="1710900" cy="21204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61" name="Google Shape;561;p47"/>
          <p:cNvSpPr/>
          <p:nvPr/>
        </p:nvSpPr>
        <p:spPr>
          <a:xfrm rot="5400000">
            <a:off x="7037385" y="1142840"/>
            <a:ext cx="1710900" cy="21204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62" name="Google Shape;562;p47"/>
          <p:cNvSpPr/>
          <p:nvPr/>
        </p:nvSpPr>
        <p:spPr>
          <a:xfrm>
            <a:off x="4781747" y="2136311"/>
            <a:ext cx="1794000" cy="311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63" name="Google Shape;563;p47"/>
          <p:cNvSpPr/>
          <p:nvPr/>
        </p:nvSpPr>
        <p:spPr>
          <a:xfrm>
            <a:off x="6994800" y="2035971"/>
            <a:ext cx="1794000" cy="4116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64" name="Google Shape;564;p47"/>
          <p:cNvSpPr/>
          <p:nvPr/>
        </p:nvSpPr>
        <p:spPr>
          <a:xfrm>
            <a:off x="355646" y="2136311"/>
            <a:ext cx="1794000" cy="311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65" name="Google Shape;565;p47"/>
          <p:cNvSpPr/>
          <p:nvPr/>
        </p:nvSpPr>
        <p:spPr>
          <a:xfrm>
            <a:off x="2568697" y="2136311"/>
            <a:ext cx="1794000" cy="311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66" name="Google Shape;566;p47"/>
          <p:cNvSpPr txBox="1">
            <a:spLocks noGrp="1"/>
          </p:cNvSpPr>
          <p:nvPr>
            <p:ph type="subTitle" idx="4294967295"/>
          </p:nvPr>
        </p:nvSpPr>
        <p:spPr>
          <a:xfrm>
            <a:off x="7038693" y="2065314"/>
            <a:ext cx="1794000" cy="535800"/>
          </a:xfrm>
          <a:prstGeom prst="rect">
            <a:avLst/>
          </a:prstGeom>
        </p:spPr>
        <p:txBody>
          <a:bodyPr spcFirstLastPara="1" wrap="square" lIns="180000" tIns="0" rIns="1800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latin typeface="Work Sans Medium"/>
                <a:ea typeface="Work Sans Medium"/>
                <a:cs typeface="Work Sans Medium"/>
                <a:sym typeface="Work Sans Medium"/>
              </a:rPr>
              <a:t>Individual and team goals added</a:t>
            </a:r>
            <a:endParaRPr sz="95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0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7" name="Google Shape;567;p47"/>
          <p:cNvSpPr txBox="1">
            <a:spLocks noGrp="1"/>
          </p:cNvSpPr>
          <p:nvPr>
            <p:ph type="subTitle" idx="4294967295"/>
          </p:nvPr>
        </p:nvSpPr>
        <p:spPr>
          <a:xfrm>
            <a:off x="4781750" y="2136300"/>
            <a:ext cx="1794000" cy="311400"/>
          </a:xfrm>
          <a:prstGeom prst="rect">
            <a:avLst/>
          </a:prstGeom>
        </p:spPr>
        <p:txBody>
          <a:bodyPr spcFirstLastPara="1" wrap="square" lIns="180000" tIns="0" rIns="180000" bIns="0" anchor="ctr" anchorCtr="0">
            <a:normAutofit fontScale="55000"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Development plans created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8" name="Google Shape;568;p47"/>
          <p:cNvSpPr txBox="1">
            <a:spLocks noGrp="1"/>
          </p:cNvSpPr>
          <p:nvPr>
            <p:ph type="subTitle" idx="4294967295"/>
          </p:nvPr>
        </p:nvSpPr>
        <p:spPr>
          <a:xfrm>
            <a:off x="2567450" y="2134250"/>
            <a:ext cx="1794000" cy="311400"/>
          </a:xfrm>
          <a:prstGeom prst="rect">
            <a:avLst/>
          </a:prstGeom>
        </p:spPr>
        <p:txBody>
          <a:bodyPr spcFirstLastPara="1" wrap="square" lIns="180000" tIns="0" rIns="180000" bIns="0" anchor="ctr" anchorCtr="0">
            <a:normAutofit fontScale="5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Skills profiles completed</a:t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69" name="Google Shape;569;p47"/>
          <p:cNvSpPr txBox="1">
            <a:spLocks noGrp="1"/>
          </p:cNvSpPr>
          <p:nvPr>
            <p:ph type="subTitle" idx="4294967295"/>
          </p:nvPr>
        </p:nvSpPr>
        <p:spPr>
          <a:xfrm>
            <a:off x="357700" y="2136300"/>
            <a:ext cx="1956300" cy="311400"/>
          </a:xfrm>
          <a:prstGeom prst="rect">
            <a:avLst/>
          </a:prstGeom>
        </p:spPr>
        <p:txBody>
          <a:bodyPr spcFirstLastPara="1" wrap="square" lIns="180000" tIns="0" rIns="180000" bIns="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latin typeface="Work Sans Medium"/>
                <a:ea typeface="Work Sans Medium"/>
                <a:cs typeface="Work Sans Medium"/>
                <a:sym typeface="Work Sans Medium"/>
              </a:rPr>
              <a:t>Skills mapped</a:t>
            </a:r>
            <a:endParaRPr sz="95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70" name="Google Shape;570;p47"/>
          <p:cNvSpPr txBox="1">
            <a:spLocks noGrp="1"/>
          </p:cNvSpPr>
          <p:nvPr>
            <p:ph type="title" idx="13"/>
          </p:nvPr>
        </p:nvSpPr>
        <p:spPr>
          <a:xfrm>
            <a:off x="6996850" y="136480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95%</a:t>
            </a:r>
            <a:endParaRPr/>
          </a:p>
        </p:txBody>
      </p:sp>
      <p:sp>
        <p:nvSpPr>
          <p:cNvPr id="571" name="Google Shape;571;p47"/>
          <p:cNvSpPr txBox="1">
            <a:spLocks noGrp="1"/>
          </p:cNvSpPr>
          <p:nvPr>
            <p:ph type="title" idx="14"/>
          </p:nvPr>
        </p:nvSpPr>
        <p:spPr>
          <a:xfrm>
            <a:off x="4783238" y="136480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95%</a:t>
            </a:r>
            <a:endParaRPr/>
          </a:p>
        </p:txBody>
      </p:sp>
      <p:sp>
        <p:nvSpPr>
          <p:cNvPr id="572" name="Google Shape;572;p47"/>
          <p:cNvSpPr txBox="1">
            <a:spLocks noGrp="1"/>
          </p:cNvSpPr>
          <p:nvPr>
            <p:ph type="title" idx="15"/>
          </p:nvPr>
        </p:nvSpPr>
        <p:spPr>
          <a:xfrm>
            <a:off x="2546913" y="136480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100%</a:t>
            </a:r>
            <a:endParaRPr/>
          </a:p>
        </p:txBody>
      </p:sp>
      <p:sp>
        <p:nvSpPr>
          <p:cNvPr id="573" name="Google Shape;573;p47"/>
          <p:cNvSpPr txBox="1">
            <a:spLocks noGrp="1"/>
          </p:cNvSpPr>
          <p:nvPr>
            <p:ph type="title" idx="16"/>
          </p:nvPr>
        </p:nvSpPr>
        <p:spPr>
          <a:xfrm>
            <a:off x="355638" y="1365769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100%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74" name="Google Shape;574;p47"/>
          <p:cNvSpPr txBox="1">
            <a:spLocks noGrp="1"/>
          </p:cNvSpPr>
          <p:nvPr>
            <p:ph type="title" idx="17"/>
          </p:nvPr>
        </p:nvSpPr>
        <p:spPr>
          <a:xfrm>
            <a:off x="7002200" y="316335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00%</a:t>
            </a:r>
            <a:endParaRPr/>
          </a:p>
        </p:txBody>
      </p:sp>
      <p:sp>
        <p:nvSpPr>
          <p:cNvPr id="575" name="Google Shape;575;p47"/>
          <p:cNvSpPr txBox="1">
            <a:spLocks noGrp="1"/>
          </p:cNvSpPr>
          <p:nvPr>
            <p:ph type="title" idx="18"/>
          </p:nvPr>
        </p:nvSpPr>
        <p:spPr>
          <a:xfrm>
            <a:off x="4788588" y="316335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00%</a:t>
            </a:r>
            <a:endParaRPr/>
          </a:p>
        </p:txBody>
      </p:sp>
      <p:sp>
        <p:nvSpPr>
          <p:cNvPr id="576" name="Google Shape;576;p47"/>
          <p:cNvSpPr txBox="1">
            <a:spLocks noGrp="1"/>
          </p:cNvSpPr>
          <p:nvPr>
            <p:ph type="title" idx="19"/>
          </p:nvPr>
        </p:nvSpPr>
        <p:spPr>
          <a:xfrm>
            <a:off x="2552263" y="3163356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100%</a:t>
            </a:r>
            <a:endParaRPr/>
          </a:p>
        </p:txBody>
      </p:sp>
      <p:sp>
        <p:nvSpPr>
          <p:cNvPr id="577" name="Google Shape;577;p47"/>
          <p:cNvSpPr txBox="1">
            <a:spLocks noGrp="1"/>
          </p:cNvSpPr>
          <p:nvPr>
            <p:ph type="title" idx="20"/>
          </p:nvPr>
        </p:nvSpPr>
        <p:spPr>
          <a:xfrm>
            <a:off x="360988" y="3164319"/>
            <a:ext cx="18396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99%</a:t>
            </a:r>
            <a:endParaRPr/>
          </a:p>
        </p:txBody>
      </p:sp>
      <p:sp>
        <p:nvSpPr>
          <p:cNvPr id="578" name="Google Shape;578;p47"/>
          <p:cNvSpPr txBox="1">
            <a:spLocks noGrp="1"/>
          </p:cNvSpPr>
          <p:nvPr>
            <p:ph type="subTitle" idx="9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55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5556"/>
              <a:buNone/>
            </a:pPr>
            <a:r>
              <a:rPr lang="en"/>
              <a:t>METRICS</a:t>
            </a:r>
            <a:endParaRPr/>
          </a:p>
        </p:txBody>
      </p:sp>
      <p:sp>
        <p:nvSpPr>
          <p:cNvPr id="579" name="Google Shape;579;p47"/>
          <p:cNvSpPr txBox="1">
            <a:spLocks noGrp="1"/>
          </p:cNvSpPr>
          <p:nvPr>
            <p:ph type="title"/>
          </p:nvPr>
        </p:nvSpPr>
        <p:spPr>
          <a:xfrm>
            <a:off x="594025" y="539600"/>
            <a:ext cx="71967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Ways we’ll measure success</a:t>
            </a:r>
            <a:endParaRPr b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0" name="Google Shape;580;p47"/>
          <p:cNvSpPr txBox="1">
            <a:spLocks noGrp="1"/>
          </p:cNvSpPr>
          <p:nvPr>
            <p:ph type="body" idx="2"/>
          </p:nvPr>
        </p:nvSpPr>
        <p:spPr>
          <a:xfrm>
            <a:off x="4619575" y="4360925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350">
                <a:latin typeface="Work Sans"/>
                <a:ea typeface="Work Sans"/>
                <a:cs typeface="Work Sans"/>
                <a:sym typeface="Work Sans"/>
              </a:rPr>
              <a:t>In the first year</a:t>
            </a:r>
            <a:endParaRPr/>
          </a:p>
        </p:txBody>
      </p:sp>
      <p:sp>
        <p:nvSpPr>
          <p:cNvPr id="581" name="Google Shape;581;p47"/>
          <p:cNvSpPr txBox="1">
            <a:spLocks noGrp="1"/>
          </p:cNvSpPr>
          <p:nvPr>
            <p:ph type="body" idx="5"/>
          </p:nvPr>
        </p:nvSpPr>
        <p:spPr>
          <a:xfrm>
            <a:off x="6832625" y="2557113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Arial"/>
              <a:buNone/>
            </a:pPr>
            <a:r>
              <a:rPr lang="en" sz="1350">
                <a:latin typeface="Work Sans"/>
                <a:ea typeface="Work Sans"/>
                <a:cs typeface="Work Sans"/>
                <a:sym typeface="Work Sans"/>
              </a:rPr>
              <a:t>In the first 60 days</a:t>
            </a:r>
            <a:endParaRPr sz="13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35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2" name="Google Shape;582;p47"/>
          <p:cNvSpPr txBox="1">
            <a:spLocks noGrp="1"/>
          </p:cNvSpPr>
          <p:nvPr>
            <p:ph type="body" idx="6"/>
          </p:nvPr>
        </p:nvSpPr>
        <p:spPr>
          <a:xfrm>
            <a:off x="4618325" y="2557613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5"/>
              <a:buNone/>
            </a:pPr>
            <a:r>
              <a:rPr lang="en" sz="1350">
                <a:latin typeface="Work Sans"/>
                <a:ea typeface="Work Sans"/>
                <a:cs typeface="Work Sans"/>
                <a:sym typeface="Work Sans"/>
              </a:rPr>
              <a:t>In the first 60 days</a:t>
            </a:r>
            <a:endParaRPr sz="1350"/>
          </a:p>
        </p:txBody>
      </p:sp>
      <p:sp>
        <p:nvSpPr>
          <p:cNvPr id="583" name="Google Shape;583;p47"/>
          <p:cNvSpPr txBox="1">
            <a:spLocks noGrp="1"/>
          </p:cNvSpPr>
          <p:nvPr>
            <p:ph type="body" idx="7"/>
          </p:nvPr>
        </p:nvSpPr>
        <p:spPr>
          <a:xfrm>
            <a:off x="2405275" y="2557613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 fontScale="77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5556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 the first 45 days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4" name="Google Shape;584;p47"/>
          <p:cNvSpPr txBox="1">
            <a:spLocks noGrp="1"/>
          </p:cNvSpPr>
          <p:nvPr>
            <p:ph type="body" idx="8"/>
          </p:nvPr>
        </p:nvSpPr>
        <p:spPr>
          <a:xfrm>
            <a:off x="192225" y="2557613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 fontScale="775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5556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 the first 30 days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5" name="Google Shape;585;p47"/>
          <p:cNvSpPr txBox="1">
            <a:spLocks noGrp="1"/>
          </p:cNvSpPr>
          <p:nvPr>
            <p:ph type="body" idx="4"/>
          </p:nvPr>
        </p:nvSpPr>
        <p:spPr>
          <a:xfrm>
            <a:off x="193475" y="4360925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350">
                <a:latin typeface="Work Sans"/>
                <a:ea typeface="Work Sans"/>
                <a:cs typeface="Work Sans"/>
                <a:sym typeface="Work Sans"/>
              </a:rPr>
              <a:t>In the first year</a:t>
            </a:r>
            <a:endParaRPr sz="720"/>
          </a:p>
        </p:txBody>
      </p:sp>
      <p:sp>
        <p:nvSpPr>
          <p:cNvPr id="586" name="Google Shape;586;p47"/>
          <p:cNvSpPr txBox="1">
            <a:spLocks noGrp="1"/>
          </p:cNvSpPr>
          <p:nvPr>
            <p:ph type="body" idx="1"/>
          </p:nvPr>
        </p:nvSpPr>
        <p:spPr>
          <a:xfrm>
            <a:off x="6832625" y="4360925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rPr lang="en" sz="1350">
                <a:latin typeface="Work Sans"/>
                <a:ea typeface="Work Sans"/>
                <a:cs typeface="Work Sans"/>
                <a:sym typeface="Work Sans"/>
              </a:rPr>
              <a:t>Drop vol turnover by xx% within year one</a:t>
            </a:r>
            <a:endParaRPr sz="135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7" name="Google Shape;587;p47"/>
          <p:cNvSpPr txBox="1">
            <a:spLocks noGrp="1"/>
          </p:cNvSpPr>
          <p:nvPr>
            <p:ph type="body" idx="4"/>
          </p:nvPr>
        </p:nvSpPr>
        <p:spPr>
          <a:xfrm>
            <a:off x="2406525" y="4360925"/>
            <a:ext cx="2120400" cy="496800"/>
          </a:xfrm>
          <a:prstGeom prst="rect">
            <a:avLst/>
          </a:prstGeom>
        </p:spPr>
        <p:txBody>
          <a:bodyPr spcFirstLastPara="1" wrap="square" lIns="180000" tIns="54000" rIns="180000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100">
                <a:latin typeface="Work Sans"/>
                <a:ea typeface="Work Sans"/>
                <a:cs typeface="Work Sans"/>
                <a:sym typeface="Work Sans"/>
              </a:rPr>
              <a:t>In our first performance cycle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8"/>
          <p:cNvSpPr/>
          <p:nvPr/>
        </p:nvSpPr>
        <p:spPr>
          <a:xfrm>
            <a:off x="408450" y="1387933"/>
            <a:ext cx="1440300" cy="498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93" name="Google Shape;593;p48"/>
          <p:cNvSpPr/>
          <p:nvPr/>
        </p:nvSpPr>
        <p:spPr>
          <a:xfrm>
            <a:off x="2172100" y="1386271"/>
            <a:ext cx="1440300" cy="498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94" name="Google Shape;594;p48"/>
          <p:cNvSpPr/>
          <p:nvPr/>
        </p:nvSpPr>
        <p:spPr>
          <a:xfrm>
            <a:off x="3961850" y="1387946"/>
            <a:ext cx="1440300" cy="498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95" name="Google Shape;595;p48"/>
          <p:cNvSpPr/>
          <p:nvPr/>
        </p:nvSpPr>
        <p:spPr>
          <a:xfrm>
            <a:off x="5740275" y="1387945"/>
            <a:ext cx="1440300" cy="498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96" name="Google Shape;596;p48"/>
          <p:cNvSpPr/>
          <p:nvPr/>
        </p:nvSpPr>
        <p:spPr>
          <a:xfrm>
            <a:off x="7520850" y="1387924"/>
            <a:ext cx="1440300" cy="498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97" name="Google Shape;597;p48"/>
          <p:cNvSpPr txBox="1">
            <a:spLocks noGrp="1"/>
          </p:cNvSpPr>
          <p:nvPr>
            <p:ph type="title" idx="14"/>
          </p:nvPr>
        </p:nvSpPr>
        <p:spPr>
          <a:xfrm>
            <a:off x="7339938" y="2017350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Work Sans"/>
                <a:ea typeface="Work Sans"/>
                <a:cs typeface="Work Sans"/>
                <a:sym typeface="Work Sans"/>
              </a:rPr>
              <a:t>Go to Me &gt; Development Plan</a:t>
            </a:r>
            <a:endParaRPr sz="13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8" name="Google Shape;598;p48"/>
          <p:cNvSpPr txBox="1">
            <a:spLocks noGrp="1"/>
          </p:cNvSpPr>
          <p:nvPr>
            <p:ph type="body" idx="33"/>
          </p:nvPr>
        </p:nvSpPr>
        <p:spPr>
          <a:xfrm>
            <a:off x="7336651" y="2733052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Choose three skills to focus on. Add goals, tasks, and learning. This should be discussed during a 1:1.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9" name="Google Shape;599;p48"/>
          <p:cNvSpPr txBox="1">
            <a:spLocks noGrp="1"/>
          </p:cNvSpPr>
          <p:nvPr>
            <p:ph type="title" idx="16"/>
          </p:nvPr>
        </p:nvSpPr>
        <p:spPr>
          <a:xfrm>
            <a:off x="5573925" y="2041400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Work Sans"/>
                <a:ea typeface="Work Sans"/>
                <a:cs typeface="Work Sans"/>
                <a:sym typeface="Work Sans"/>
              </a:rPr>
              <a:t>Go to Team &gt; 1on1</a:t>
            </a:r>
            <a:endParaRPr/>
          </a:p>
        </p:txBody>
      </p:sp>
      <p:sp>
        <p:nvSpPr>
          <p:cNvPr id="600" name="Google Shape;600;p48"/>
          <p:cNvSpPr txBox="1">
            <a:spLocks noGrp="1"/>
          </p:cNvSpPr>
          <p:nvPr>
            <p:ph type="body" idx="32"/>
          </p:nvPr>
        </p:nvSpPr>
        <p:spPr>
          <a:xfrm>
            <a:off x="5572263" y="2756925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Create topics with your team. Add agendas, tasks. Managers should be regularly adding recognition when appropriate.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1" name="Google Shape;601;p48"/>
          <p:cNvSpPr txBox="1">
            <a:spLocks noGrp="1"/>
          </p:cNvSpPr>
          <p:nvPr>
            <p:ph type="title" idx="15"/>
          </p:nvPr>
        </p:nvSpPr>
        <p:spPr>
          <a:xfrm>
            <a:off x="3807888" y="2041400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Work Sans"/>
                <a:ea typeface="Work Sans"/>
                <a:cs typeface="Work Sans"/>
                <a:sym typeface="Work Sans"/>
              </a:rPr>
              <a:t>Go to Me &gt; Feedback</a:t>
            </a:r>
            <a:endParaRPr sz="800"/>
          </a:p>
        </p:txBody>
      </p:sp>
      <p:sp>
        <p:nvSpPr>
          <p:cNvPr id="602" name="Google Shape;602;p48"/>
          <p:cNvSpPr txBox="1">
            <a:spLocks noGrp="1"/>
          </p:cNvSpPr>
          <p:nvPr>
            <p:ph type="body" idx="31"/>
          </p:nvPr>
        </p:nvSpPr>
        <p:spPr>
          <a:xfrm>
            <a:off x="3807901" y="2756925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Invite someone to give you a skills assessment. Tip: do this regularly versus solely at performance review time.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3" name="Google Shape;603;p48"/>
          <p:cNvSpPr txBox="1">
            <a:spLocks noGrp="1"/>
          </p:cNvSpPr>
          <p:nvPr>
            <p:ph type="title" idx="18"/>
          </p:nvPr>
        </p:nvSpPr>
        <p:spPr>
          <a:xfrm>
            <a:off x="2059088" y="2105025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Work Sans"/>
                <a:ea typeface="Work Sans"/>
                <a:cs typeface="Work Sans"/>
                <a:sym typeface="Work Sans"/>
              </a:rPr>
              <a:t>Go to Me &gt; Goals</a:t>
            </a:r>
            <a:endParaRPr/>
          </a:p>
        </p:txBody>
      </p:sp>
      <p:sp>
        <p:nvSpPr>
          <p:cNvPr id="604" name="Google Shape;604;p48"/>
          <p:cNvSpPr txBox="1">
            <a:spLocks noGrp="1"/>
          </p:cNvSpPr>
          <p:nvPr>
            <p:ph type="body" idx="30"/>
          </p:nvPr>
        </p:nvSpPr>
        <p:spPr>
          <a:xfrm>
            <a:off x="2058994" y="2693300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Add new goals, subtasks and dates. Note: Managers should put in cascading goals.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5" name="Google Shape;605;p48"/>
          <p:cNvSpPr txBox="1">
            <a:spLocks noGrp="1"/>
          </p:cNvSpPr>
          <p:nvPr>
            <p:ph type="body" idx="29"/>
          </p:nvPr>
        </p:nvSpPr>
        <p:spPr>
          <a:xfrm>
            <a:off x="345644" y="2693300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Fill out your profile. Be sure to add the skills you have, want to build and are willing to mentor.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6" name="Google Shape;606;p48"/>
          <p:cNvSpPr txBox="1">
            <a:spLocks noGrp="1"/>
          </p:cNvSpPr>
          <p:nvPr>
            <p:ph type="title" idx="6"/>
          </p:nvPr>
        </p:nvSpPr>
        <p:spPr>
          <a:xfrm>
            <a:off x="22475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7" name="Google Shape;607;p48"/>
          <p:cNvSpPr txBox="1">
            <a:spLocks noGrp="1"/>
          </p:cNvSpPr>
          <p:nvPr>
            <p:ph type="title" idx="7"/>
          </p:nvPr>
        </p:nvSpPr>
        <p:spPr>
          <a:xfrm>
            <a:off x="200380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/>
          </a:p>
        </p:txBody>
      </p:sp>
      <p:sp>
        <p:nvSpPr>
          <p:cNvPr id="608" name="Google Shape;608;p48"/>
          <p:cNvSpPr txBox="1">
            <a:spLocks noGrp="1"/>
          </p:cNvSpPr>
          <p:nvPr>
            <p:ph type="title" idx="8"/>
          </p:nvPr>
        </p:nvSpPr>
        <p:spPr>
          <a:xfrm>
            <a:off x="378050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/>
          </a:p>
        </p:txBody>
      </p:sp>
      <p:sp>
        <p:nvSpPr>
          <p:cNvPr id="609" name="Google Shape;609;p48"/>
          <p:cNvSpPr txBox="1">
            <a:spLocks noGrp="1"/>
          </p:cNvSpPr>
          <p:nvPr>
            <p:ph type="title" idx="9"/>
          </p:nvPr>
        </p:nvSpPr>
        <p:spPr>
          <a:xfrm>
            <a:off x="555865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/>
          </a:p>
        </p:txBody>
      </p:sp>
      <p:sp>
        <p:nvSpPr>
          <p:cNvPr id="610" name="Google Shape;610;p48"/>
          <p:cNvSpPr txBox="1">
            <a:spLocks noGrp="1"/>
          </p:cNvSpPr>
          <p:nvPr>
            <p:ph type="title" idx="13"/>
          </p:nvPr>
        </p:nvSpPr>
        <p:spPr>
          <a:xfrm>
            <a:off x="733645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/>
          </a:p>
        </p:txBody>
      </p:sp>
      <p:sp>
        <p:nvSpPr>
          <p:cNvPr id="611" name="Google Shape;611;p48"/>
          <p:cNvSpPr txBox="1">
            <a:spLocks noGrp="1"/>
          </p:cNvSpPr>
          <p:nvPr>
            <p:ph type="title" idx="17"/>
          </p:nvPr>
        </p:nvSpPr>
        <p:spPr>
          <a:xfrm>
            <a:off x="337142" y="2105025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Work Sans"/>
                <a:ea typeface="Work Sans"/>
                <a:cs typeface="Work Sans"/>
                <a:sym typeface="Work Sans"/>
              </a:rPr>
              <a:t>Go to Me &gt; My Profile</a:t>
            </a:r>
            <a:endParaRPr sz="13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2" name="Google Shape;612;p48"/>
          <p:cNvSpPr txBox="1">
            <a:spLocks noGrp="1"/>
          </p:cNvSpPr>
          <p:nvPr>
            <p:ph type="subTitle" idx="1"/>
          </p:nvPr>
        </p:nvSpPr>
        <p:spPr>
          <a:xfrm>
            <a:off x="375930" y="462856"/>
            <a:ext cx="8585220" cy="45719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sz="2260" dirty="0">
                <a:latin typeface="Work Sans"/>
                <a:ea typeface="Work Sans"/>
                <a:cs typeface="Work Sans"/>
                <a:sym typeface="Work Sans"/>
              </a:rPr>
              <a:t>FIRST 90 DAYS EMPLOYEE ROLLOUT RECOMMENDATION</a:t>
            </a:r>
            <a:endParaRPr sz="226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3" name="Google Shape;613;p48"/>
          <p:cNvSpPr txBox="1">
            <a:spLocks noGrp="1"/>
          </p:cNvSpPr>
          <p:nvPr>
            <p:ph type="title"/>
          </p:nvPr>
        </p:nvSpPr>
        <p:spPr>
          <a:xfrm>
            <a:off x="2308813" y="1523100"/>
            <a:ext cx="11739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 Medium"/>
                <a:ea typeface="Work Sans Medium"/>
                <a:cs typeface="Work Sans Medium"/>
                <a:sym typeface="Work Sans Medium"/>
              </a:rPr>
              <a:t>Fill in Your Goals</a:t>
            </a:r>
            <a:endParaRPr sz="12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14" name="Google Shape;614;p48"/>
          <p:cNvSpPr txBox="1">
            <a:spLocks noGrp="1"/>
          </p:cNvSpPr>
          <p:nvPr>
            <p:ph type="title" idx="2"/>
          </p:nvPr>
        </p:nvSpPr>
        <p:spPr>
          <a:xfrm>
            <a:off x="4058223" y="1523100"/>
            <a:ext cx="1251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Work Sans Medium"/>
                <a:ea typeface="Work Sans Medium"/>
                <a:cs typeface="Work Sans Medium"/>
                <a:sym typeface="Work Sans Medium"/>
              </a:rPr>
              <a:t>Request Skills Feedback</a:t>
            </a:r>
            <a:endParaRPr sz="11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15" name="Google Shape;615;p48"/>
          <p:cNvSpPr txBox="1">
            <a:spLocks noGrp="1"/>
          </p:cNvSpPr>
          <p:nvPr>
            <p:ph type="title" idx="3"/>
          </p:nvPr>
        </p:nvSpPr>
        <p:spPr>
          <a:xfrm>
            <a:off x="415600" y="1311125"/>
            <a:ext cx="1440300" cy="65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 Medium"/>
                <a:ea typeface="Work Sans Medium"/>
                <a:cs typeface="Work Sans Medium"/>
                <a:sym typeface="Work Sans Medium"/>
              </a:rPr>
              <a:t>Complete Your Profile</a:t>
            </a:r>
            <a:endParaRPr sz="12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16" name="Google Shape;616;p48"/>
          <p:cNvSpPr txBox="1">
            <a:spLocks noGrp="1"/>
          </p:cNvSpPr>
          <p:nvPr>
            <p:ph type="title" idx="4"/>
          </p:nvPr>
        </p:nvSpPr>
        <p:spPr>
          <a:xfrm>
            <a:off x="5794411" y="1399950"/>
            <a:ext cx="1310700" cy="49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 Medium"/>
                <a:ea typeface="Work Sans Medium"/>
                <a:cs typeface="Work Sans Medium"/>
                <a:sym typeface="Work Sans Medium"/>
              </a:rPr>
              <a:t>Share a 1:1 Agenda</a:t>
            </a:r>
            <a:endParaRPr sz="12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17" name="Google Shape;617;p48"/>
          <p:cNvSpPr txBox="1">
            <a:spLocks noGrp="1"/>
          </p:cNvSpPr>
          <p:nvPr>
            <p:ph type="title" idx="5"/>
          </p:nvPr>
        </p:nvSpPr>
        <p:spPr>
          <a:xfrm>
            <a:off x="7553372" y="1523088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Create a Development Plan</a:t>
            </a:r>
            <a:endParaRPr sz="1200"/>
          </a:p>
        </p:txBody>
      </p:sp>
      <p:cxnSp>
        <p:nvCxnSpPr>
          <p:cNvPr id="618" name="Google Shape;618;p48"/>
          <p:cNvCxnSpPr/>
          <p:nvPr/>
        </p:nvCxnSpPr>
        <p:spPr>
          <a:xfrm rot="10800000">
            <a:off x="284550" y="373025"/>
            <a:ext cx="0" cy="5141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9" name="Google Shape;619;p48"/>
          <p:cNvCxnSpPr>
            <a:cxnSpLocks/>
          </p:cNvCxnSpPr>
          <p:nvPr/>
        </p:nvCxnSpPr>
        <p:spPr>
          <a:xfrm flipH="1" flipV="1">
            <a:off x="2016493" y="706170"/>
            <a:ext cx="22135" cy="484950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0" name="Google Shape;620;p48"/>
          <p:cNvCxnSpPr>
            <a:cxnSpLocks/>
          </p:cNvCxnSpPr>
          <p:nvPr/>
        </p:nvCxnSpPr>
        <p:spPr>
          <a:xfrm flipV="1">
            <a:off x="3756306" y="706170"/>
            <a:ext cx="6987" cy="4849505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1" name="Google Shape;621;p48"/>
          <p:cNvCxnSpPr>
            <a:cxnSpLocks/>
          </p:cNvCxnSpPr>
          <p:nvPr/>
        </p:nvCxnSpPr>
        <p:spPr>
          <a:xfrm flipV="1">
            <a:off x="5558659" y="604888"/>
            <a:ext cx="0" cy="4909537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2" name="Google Shape;622;p48"/>
          <p:cNvCxnSpPr>
            <a:cxnSpLocks/>
          </p:cNvCxnSpPr>
          <p:nvPr/>
        </p:nvCxnSpPr>
        <p:spPr>
          <a:xfrm flipV="1">
            <a:off x="7339950" y="604888"/>
            <a:ext cx="912" cy="4934265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23" name="Google Shape;623;p48" title="Screenshot 2026-03-18 at 5.46.42 PM.png"/>
          <p:cNvPicPr preferRelativeResize="0"/>
          <p:nvPr/>
        </p:nvPicPr>
        <p:blipFill rotWithShape="1">
          <a:blip r:embed="rId3">
            <a:alphaModFix/>
          </a:blip>
          <a:srcRect l="-14020" t="-346630" r="14020" b="346630"/>
          <a:stretch/>
        </p:blipFill>
        <p:spPr>
          <a:xfrm>
            <a:off x="2074213" y="2188525"/>
            <a:ext cx="1440300" cy="69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9"/>
          <p:cNvSpPr txBox="1">
            <a:spLocks noGrp="1"/>
          </p:cNvSpPr>
          <p:nvPr>
            <p:ph type="title"/>
          </p:nvPr>
        </p:nvSpPr>
        <p:spPr>
          <a:xfrm>
            <a:off x="457200" y="59100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How you can help: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8" name="Google Shape;628;p49"/>
          <p:cNvSpPr txBox="1">
            <a:spLocks noGrp="1"/>
          </p:cNvSpPr>
          <p:nvPr>
            <p:ph type="body" idx="1"/>
          </p:nvPr>
        </p:nvSpPr>
        <p:spPr>
          <a:xfrm>
            <a:off x="457200" y="1566175"/>
            <a:ext cx="7791900" cy="30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085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SzPts val="1900"/>
            </a:pPr>
            <a:r>
              <a:rPr lang="en" sz="19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Make Bridge a priority with your teams</a:t>
            </a:r>
            <a:endParaRPr sz="19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0850">
              <a:lnSpc>
                <a:spcPct val="150000"/>
              </a:lnSpc>
              <a:buClr>
                <a:srgbClr val="000000"/>
              </a:buClr>
              <a:buSzPts val="1900"/>
            </a:pPr>
            <a:r>
              <a:rPr lang="en" sz="19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Start using Bridge for 1:1s with your direct reports</a:t>
            </a:r>
            <a:endParaRPr sz="19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0850">
              <a:lnSpc>
                <a:spcPct val="150000"/>
              </a:lnSpc>
              <a:buClr>
                <a:srgbClr val="000000"/>
              </a:buClr>
              <a:buSzPts val="1900"/>
            </a:pPr>
            <a:r>
              <a:rPr lang="en" sz="19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Ask the managers on your teams to share insights from Bridge with you: development plans, skills gaps and 1:1s</a:t>
            </a:r>
            <a:endParaRPr sz="19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0850">
              <a:lnSpc>
                <a:spcPct val="150000"/>
              </a:lnSpc>
              <a:buClr>
                <a:srgbClr val="000000"/>
              </a:buClr>
              <a:buSzPts val="1900"/>
            </a:pPr>
            <a:r>
              <a:rPr lang="en" sz="19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Add skills to your profile, and encourage your teams to do the same </a:t>
            </a:r>
            <a:endParaRPr sz="2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9" name="Google Shape;629;p49"/>
          <p:cNvSpPr/>
          <p:nvPr/>
        </p:nvSpPr>
        <p:spPr>
          <a:xfrm>
            <a:off x="5209450" y="379150"/>
            <a:ext cx="3816600" cy="112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ExtraBold"/>
                <a:ea typeface="Work Sans ExtraBold"/>
                <a:cs typeface="Work Sans ExtraBold"/>
                <a:sym typeface="Work Sans ExtraBold"/>
              </a:rPr>
              <a:t>Research shows that HR tools succeed at a 68% higher rate when leadership is involved</a:t>
            </a:r>
            <a:endParaRPr sz="1800">
              <a:latin typeface="Work Sans ExtraBold"/>
              <a:ea typeface="Work Sans ExtraBold"/>
              <a:cs typeface="Work Sans ExtraBold"/>
              <a:sym typeface="Work Sans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 ExtraBold"/>
                <a:ea typeface="Work Sans ExtraBold"/>
                <a:cs typeface="Work Sans ExtraBold"/>
                <a:sym typeface="Work Sans ExtraBold"/>
              </a:rPr>
              <a:t>Source: McKinsey &amp; LiftHCM</a:t>
            </a:r>
            <a:endParaRPr sz="900">
              <a:latin typeface="Work Sans ExtraBold"/>
              <a:ea typeface="Work Sans ExtraBold"/>
              <a:cs typeface="Work Sans ExtraBold"/>
              <a:sym typeface="Work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 txBox="1">
            <a:spLocks noGrp="1"/>
          </p:cNvSpPr>
          <p:nvPr>
            <p:ph type="title" idx="4294967295"/>
          </p:nvPr>
        </p:nvSpPr>
        <p:spPr>
          <a:xfrm>
            <a:off x="597900" y="283475"/>
            <a:ext cx="79482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 i="1">
                <a:latin typeface="Work Sans"/>
                <a:ea typeface="Work Sans"/>
                <a:cs typeface="Work Sans"/>
                <a:sym typeface="Work Sans"/>
              </a:rPr>
              <a:t>Section 1: These slides are intended for your leadership team and managers but pick and choose what is relevant to your audience.</a:t>
            </a:r>
            <a:endParaRPr sz="3600" b="1" i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0"/>
          <p:cNvSpPr txBox="1">
            <a:spLocks noGrp="1"/>
          </p:cNvSpPr>
          <p:nvPr>
            <p:ph type="title"/>
          </p:nvPr>
        </p:nvSpPr>
        <p:spPr>
          <a:xfrm>
            <a:off x="597900" y="283475"/>
            <a:ext cx="79482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 i="1">
                <a:latin typeface="Work Sans"/>
                <a:ea typeface="Work Sans"/>
                <a:cs typeface="Work Sans"/>
                <a:sym typeface="Work Sans"/>
              </a:rPr>
              <a:t>Section </a:t>
            </a:r>
            <a:r>
              <a:rPr lang="en" b="1" i="1">
                <a:latin typeface="Work Sans"/>
                <a:ea typeface="Work Sans"/>
                <a:cs typeface="Work Sans"/>
                <a:sym typeface="Work Sans"/>
              </a:rPr>
              <a:t>2:</a:t>
            </a:r>
            <a:r>
              <a:rPr lang="en" sz="3600" b="1" i="1">
                <a:latin typeface="Work Sans"/>
                <a:ea typeface="Work Sans"/>
                <a:cs typeface="Work Sans"/>
                <a:sym typeface="Work Sans"/>
              </a:rPr>
              <a:t> These slides are intended for your </a:t>
            </a:r>
            <a:r>
              <a:rPr lang="en" b="1" i="1">
                <a:latin typeface="Work Sans"/>
                <a:ea typeface="Work Sans"/>
                <a:cs typeface="Work Sans"/>
                <a:sym typeface="Work Sans"/>
              </a:rPr>
              <a:t>employees</a:t>
            </a:r>
            <a:endParaRPr sz="3600" b="1" i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1"/>
          <p:cNvSpPr txBox="1">
            <a:spLocks noGrp="1"/>
          </p:cNvSpPr>
          <p:nvPr>
            <p:ph type="title"/>
          </p:nvPr>
        </p:nvSpPr>
        <p:spPr>
          <a:xfrm>
            <a:off x="597900" y="283475"/>
            <a:ext cx="7948200" cy="110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>
                <a:latin typeface="Work Sans"/>
                <a:ea typeface="Work Sans"/>
                <a:cs typeface="Work Sans"/>
                <a:sym typeface="Work Sans"/>
              </a:rPr>
              <a:t>Bridge is a single place to learn and grow at </a:t>
            </a:r>
            <a:r>
              <a:rPr lang="en" sz="3600" b="1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rPr>
              <a:t>[Our Company]</a:t>
            </a:r>
            <a:endParaRPr sz="3600" b="1">
              <a:solidFill>
                <a:schemeClr val="accent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9" name="Google Shape;639;p51"/>
          <p:cNvSpPr txBox="1">
            <a:spLocks noGrp="1"/>
          </p:cNvSpPr>
          <p:nvPr>
            <p:ph type="body" idx="1"/>
          </p:nvPr>
        </p:nvSpPr>
        <p:spPr>
          <a:xfrm>
            <a:off x="597900" y="1527050"/>
            <a:ext cx="8230200" cy="34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You</a:t>
            </a:r>
            <a:r>
              <a:rPr lang="en" sz="1800" b="1">
                <a:latin typeface="Work Sans"/>
                <a:ea typeface="Work Sans"/>
                <a:cs typeface="Work Sans"/>
                <a:sym typeface="Work Sans"/>
              </a:rPr>
              <a:t> will use Bridge to:</a:t>
            </a:r>
            <a:endParaRPr sz="1800"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44973" algn="l" rtl="0">
              <a:spcBef>
                <a:spcPts val="120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2365" b="1">
                <a:latin typeface="Work Sans"/>
                <a:ea typeface="Work Sans"/>
                <a:cs typeface="Work Sans"/>
                <a:sym typeface="Work Sans"/>
              </a:rPr>
              <a:t>Complete yearly training </a:t>
            </a:r>
            <a:endParaRPr sz="2365"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44973" algn="l" rtl="0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2365" b="1">
                <a:latin typeface="Work Sans"/>
                <a:ea typeface="Work Sans"/>
                <a:cs typeface="Work Sans"/>
                <a:sym typeface="Work Sans"/>
              </a:rPr>
              <a:t>Understand your career path at the company </a:t>
            </a:r>
            <a:endParaRPr sz="2365"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44973" algn="l" rtl="0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2365" b="1">
                <a:latin typeface="Work Sans"/>
                <a:ea typeface="Work Sans"/>
                <a:cs typeface="Work Sans"/>
                <a:sym typeface="Work Sans"/>
              </a:rPr>
              <a:t>Build a development plan to gain new skills</a:t>
            </a:r>
            <a:endParaRPr sz="2365"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44973" algn="l" rtl="0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2365" b="1">
                <a:latin typeface="Work Sans"/>
                <a:ea typeface="Work Sans"/>
                <a:cs typeface="Work Sans"/>
                <a:sym typeface="Work Sans"/>
              </a:rPr>
              <a:t>Have better conversations with your manager </a:t>
            </a:r>
            <a:endParaRPr sz="2365"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44973" algn="l" rtl="0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2365" b="1">
                <a:latin typeface="Work Sans"/>
                <a:ea typeface="Work Sans"/>
                <a:cs typeface="Work Sans"/>
                <a:sym typeface="Work Sans"/>
              </a:rPr>
              <a:t>Track your goals and see how they map to company-wide goals </a:t>
            </a:r>
            <a:endParaRPr sz="2365"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44973" algn="l" rtl="0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2365" b="1">
                <a:latin typeface="Work Sans"/>
                <a:ea typeface="Work Sans"/>
                <a:cs typeface="Work Sans"/>
                <a:sym typeface="Work Sans"/>
              </a:rPr>
              <a:t>Learn!</a:t>
            </a:r>
            <a:endParaRPr sz="2365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92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0" name="Google Shape;640;p51"/>
          <p:cNvSpPr/>
          <p:nvPr/>
        </p:nvSpPr>
        <p:spPr>
          <a:xfrm>
            <a:off x="2924250" y="3676275"/>
            <a:ext cx="3577500" cy="108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OUR GOALS: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INSERT GOAL(S) 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2"/>
          <p:cNvSpPr/>
          <p:nvPr/>
        </p:nvSpPr>
        <p:spPr>
          <a:xfrm>
            <a:off x="408450" y="1387933"/>
            <a:ext cx="1440300" cy="498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46" name="Google Shape;646;p52"/>
          <p:cNvSpPr/>
          <p:nvPr/>
        </p:nvSpPr>
        <p:spPr>
          <a:xfrm>
            <a:off x="2172100" y="1386271"/>
            <a:ext cx="1440300" cy="498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47" name="Google Shape;647;p52"/>
          <p:cNvSpPr/>
          <p:nvPr/>
        </p:nvSpPr>
        <p:spPr>
          <a:xfrm>
            <a:off x="3961850" y="1387946"/>
            <a:ext cx="1440300" cy="498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48" name="Google Shape;648;p52"/>
          <p:cNvSpPr/>
          <p:nvPr/>
        </p:nvSpPr>
        <p:spPr>
          <a:xfrm>
            <a:off x="5740275" y="1387945"/>
            <a:ext cx="1440300" cy="498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49" name="Google Shape;649;p52"/>
          <p:cNvSpPr/>
          <p:nvPr/>
        </p:nvSpPr>
        <p:spPr>
          <a:xfrm>
            <a:off x="7520850" y="1387924"/>
            <a:ext cx="1440300" cy="498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50" name="Google Shape;650;p52"/>
          <p:cNvSpPr txBox="1">
            <a:spLocks noGrp="1"/>
          </p:cNvSpPr>
          <p:nvPr>
            <p:ph type="title" idx="14"/>
          </p:nvPr>
        </p:nvSpPr>
        <p:spPr>
          <a:xfrm>
            <a:off x="7339938" y="2017350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Work Sans"/>
                <a:ea typeface="Work Sans"/>
                <a:cs typeface="Work Sans"/>
                <a:sym typeface="Work Sans"/>
              </a:rPr>
              <a:t>Go to Me &gt; Development Plan</a:t>
            </a:r>
            <a:endParaRPr sz="13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1" name="Google Shape;651;p52"/>
          <p:cNvSpPr txBox="1">
            <a:spLocks noGrp="1"/>
          </p:cNvSpPr>
          <p:nvPr>
            <p:ph type="body" idx="33"/>
          </p:nvPr>
        </p:nvSpPr>
        <p:spPr>
          <a:xfrm>
            <a:off x="7336651" y="2733052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Choose three skills to focus on. Add goals, tasks, and learning. This should be discussed during a 1:1.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2" name="Google Shape;652;p52"/>
          <p:cNvSpPr txBox="1">
            <a:spLocks noGrp="1"/>
          </p:cNvSpPr>
          <p:nvPr>
            <p:ph type="title" idx="16"/>
          </p:nvPr>
        </p:nvSpPr>
        <p:spPr>
          <a:xfrm>
            <a:off x="5573925" y="2041400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Work Sans"/>
                <a:ea typeface="Work Sans"/>
                <a:cs typeface="Work Sans"/>
                <a:sym typeface="Work Sans"/>
              </a:rPr>
              <a:t>Go to Team &gt; 1on1</a:t>
            </a:r>
            <a:endParaRPr/>
          </a:p>
        </p:txBody>
      </p:sp>
      <p:sp>
        <p:nvSpPr>
          <p:cNvPr id="653" name="Google Shape;653;p52"/>
          <p:cNvSpPr txBox="1">
            <a:spLocks noGrp="1"/>
          </p:cNvSpPr>
          <p:nvPr>
            <p:ph type="body" idx="32"/>
          </p:nvPr>
        </p:nvSpPr>
        <p:spPr>
          <a:xfrm>
            <a:off x="5572263" y="2756925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Create topics with your team. Add agendas, tasks. Managers should be regularly adding recognition when appropriate.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4" name="Google Shape;654;p52"/>
          <p:cNvSpPr txBox="1">
            <a:spLocks noGrp="1"/>
          </p:cNvSpPr>
          <p:nvPr>
            <p:ph type="title" idx="15"/>
          </p:nvPr>
        </p:nvSpPr>
        <p:spPr>
          <a:xfrm>
            <a:off x="3807888" y="2041400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Work Sans"/>
                <a:ea typeface="Work Sans"/>
                <a:cs typeface="Work Sans"/>
                <a:sym typeface="Work Sans"/>
              </a:rPr>
              <a:t>Go to Me &gt; Feedback</a:t>
            </a:r>
            <a:endParaRPr sz="800"/>
          </a:p>
        </p:txBody>
      </p:sp>
      <p:sp>
        <p:nvSpPr>
          <p:cNvPr id="655" name="Google Shape;655;p52"/>
          <p:cNvSpPr txBox="1">
            <a:spLocks noGrp="1"/>
          </p:cNvSpPr>
          <p:nvPr>
            <p:ph type="body" idx="31"/>
          </p:nvPr>
        </p:nvSpPr>
        <p:spPr>
          <a:xfrm>
            <a:off x="3807901" y="2756925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Invite someone to give you a skills assessment. Tip: do this regularly versus solely at performance review time.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6" name="Google Shape;656;p52"/>
          <p:cNvSpPr txBox="1">
            <a:spLocks noGrp="1"/>
          </p:cNvSpPr>
          <p:nvPr>
            <p:ph type="title" idx="18"/>
          </p:nvPr>
        </p:nvSpPr>
        <p:spPr>
          <a:xfrm>
            <a:off x="2059088" y="2105025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Work Sans"/>
                <a:ea typeface="Work Sans"/>
                <a:cs typeface="Work Sans"/>
                <a:sym typeface="Work Sans"/>
              </a:rPr>
              <a:t>Go to Me &gt; Goals</a:t>
            </a:r>
            <a:endParaRPr/>
          </a:p>
        </p:txBody>
      </p:sp>
      <p:sp>
        <p:nvSpPr>
          <p:cNvPr id="657" name="Google Shape;657;p52"/>
          <p:cNvSpPr txBox="1">
            <a:spLocks noGrp="1"/>
          </p:cNvSpPr>
          <p:nvPr>
            <p:ph type="body" idx="30"/>
          </p:nvPr>
        </p:nvSpPr>
        <p:spPr>
          <a:xfrm>
            <a:off x="2058994" y="2693300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Add new goals, subtasks and dates. Note: Managers should put in cascading goals.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8" name="Google Shape;658;p52"/>
          <p:cNvSpPr txBox="1">
            <a:spLocks noGrp="1"/>
          </p:cNvSpPr>
          <p:nvPr>
            <p:ph type="body" idx="29"/>
          </p:nvPr>
        </p:nvSpPr>
        <p:spPr>
          <a:xfrm>
            <a:off x="345644" y="2693300"/>
            <a:ext cx="1580400" cy="6516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Fill out your profile. Be sure to add the skills you have, want to build and are willing to mentor.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9" name="Google Shape;659;p52"/>
          <p:cNvSpPr txBox="1">
            <a:spLocks noGrp="1"/>
          </p:cNvSpPr>
          <p:nvPr>
            <p:ph type="title" idx="6"/>
          </p:nvPr>
        </p:nvSpPr>
        <p:spPr>
          <a:xfrm>
            <a:off x="22475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0" name="Google Shape;660;p52"/>
          <p:cNvSpPr txBox="1">
            <a:spLocks noGrp="1"/>
          </p:cNvSpPr>
          <p:nvPr>
            <p:ph type="title" idx="7"/>
          </p:nvPr>
        </p:nvSpPr>
        <p:spPr>
          <a:xfrm>
            <a:off x="200380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/>
          </a:p>
        </p:txBody>
      </p:sp>
      <p:sp>
        <p:nvSpPr>
          <p:cNvPr id="661" name="Google Shape;661;p52"/>
          <p:cNvSpPr txBox="1">
            <a:spLocks noGrp="1"/>
          </p:cNvSpPr>
          <p:nvPr>
            <p:ph type="title" idx="8"/>
          </p:nvPr>
        </p:nvSpPr>
        <p:spPr>
          <a:xfrm>
            <a:off x="378050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/>
          </a:p>
        </p:txBody>
      </p:sp>
      <p:sp>
        <p:nvSpPr>
          <p:cNvPr id="662" name="Google Shape;662;p52"/>
          <p:cNvSpPr txBox="1">
            <a:spLocks noGrp="1"/>
          </p:cNvSpPr>
          <p:nvPr>
            <p:ph type="title" idx="9"/>
          </p:nvPr>
        </p:nvSpPr>
        <p:spPr>
          <a:xfrm>
            <a:off x="555865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/>
          </a:p>
        </p:txBody>
      </p:sp>
      <p:sp>
        <p:nvSpPr>
          <p:cNvPr id="663" name="Google Shape;663;p52"/>
          <p:cNvSpPr txBox="1">
            <a:spLocks noGrp="1"/>
          </p:cNvSpPr>
          <p:nvPr>
            <p:ph type="title" idx="13"/>
          </p:nvPr>
        </p:nvSpPr>
        <p:spPr>
          <a:xfrm>
            <a:off x="7336452" y="604888"/>
            <a:ext cx="1778700" cy="651900"/>
          </a:xfrm>
          <a:prstGeom prst="rect">
            <a:avLst/>
          </a:prstGeom>
        </p:spPr>
        <p:txBody>
          <a:bodyPr spcFirstLastPara="1" wrap="square" lIns="180000" tIns="90000" rIns="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/>
          </a:p>
        </p:txBody>
      </p:sp>
      <p:sp>
        <p:nvSpPr>
          <p:cNvPr id="664" name="Google Shape;664;p52"/>
          <p:cNvSpPr txBox="1">
            <a:spLocks noGrp="1"/>
          </p:cNvSpPr>
          <p:nvPr>
            <p:ph type="title" idx="17"/>
          </p:nvPr>
        </p:nvSpPr>
        <p:spPr>
          <a:xfrm>
            <a:off x="337142" y="2105025"/>
            <a:ext cx="1581000" cy="651900"/>
          </a:xfrm>
          <a:prstGeom prst="rect">
            <a:avLst/>
          </a:prstGeom>
        </p:spPr>
        <p:txBody>
          <a:bodyPr spcFirstLastPara="1" wrap="square" lIns="180000" tIns="0" rIns="0" bIns="5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Work Sans"/>
                <a:ea typeface="Work Sans"/>
                <a:cs typeface="Work Sans"/>
                <a:sym typeface="Work Sans"/>
              </a:rPr>
              <a:t>Go to Me &gt; My Profile</a:t>
            </a:r>
            <a:endParaRPr sz="13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5" name="Google Shape;665;p52"/>
          <p:cNvSpPr txBox="1">
            <a:spLocks noGrp="1"/>
          </p:cNvSpPr>
          <p:nvPr>
            <p:ph type="subTitle" idx="1"/>
          </p:nvPr>
        </p:nvSpPr>
        <p:spPr>
          <a:xfrm>
            <a:off x="337142" y="282085"/>
            <a:ext cx="8077200" cy="151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sz="2260" dirty="0">
                <a:latin typeface="Work Sans"/>
                <a:ea typeface="Work Sans"/>
                <a:cs typeface="Work Sans"/>
                <a:sym typeface="Work Sans"/>
              </a:rPr>
              <a:t>FIRST 90 DAYS IN BRIDGE</a:t>
            </a:r>
            <a:endParaRPr sz="226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6" name="Google Shape;666;p52"/>
          <p:cNvSpPr txBox="1">
            <a:spLocks noGrp="1"/>
          </p:cNvSpPr>
          <p:nvPr>
            <p:ph type="title"/>
          </p:nvPr>
        </p:nvSpPr>
        <p:spPr>
          <a:xfrm>
            <a:off x="2308813" y="1523100"/>
            <a:ext cx="11739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 Medium"/>
                <a:ea typeface="Work Sans Medium"/>
                <a:cs typeface="Work Sans Medium"/>
                <a:sym typeface="Work Sans Medium"/>
              </a:rPr>
              <a:t>Fill in Your Goals</a:t>
            </a:r>
            <a:endParaRPr sz="12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67" name="Google Shape;667;p52"/>
          <p:cNvSpPr txBox="1">
            <a:spLocks noGrp="1"/>
          </p:cNvSpPr>
          <p:nvPr>
            <p:ph type="title" idx="2"/>
          </p:nvPr>
        </p:nvSpPr>
        <p:spPr>
          <a:xfrm>
            <a:off x="4058223" y="1523100"/>
            <a:ext cx="1251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Work Sans Medium"/>
                <a:ea typeface="Work Sans Medium"/>
                <a:cs typeface="Work Sans Medium"/>
                <a:sym typeface="Work Sans Medium"/>
              </a:rPr>
              <a:t>Request Skills Feedback</a:t>
            </a:r>
            <a:endParaRPr sz="11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68" name="Google Shape;668;p52"/>
          <p:cNvSpPr txBox="1">
            <a:spLocks noGrp="1"/>
          </p:cNvSpPr>
          <p:nvPr>
            <p:ph type="title" idx="3"/>
          </p:nvPr>
        </p:nvSpPr>
        <p:spPr>
          <a:xfrm>
            <a:off x="415600" y="1311125"/>
            <a:ext cx="1440300" cy="65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 Medium"/>
                <a:ea typeface="Work Sans Medium"/>
                <a:cs typeface="Work Sans Medium"/>
                <a:sym typeface="Work Sans Medium"/>
              </a:rPr>
              <a:t>Complete Your Profile</a:t>
            </a:r>
            <a:endParaRPr sz="12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69" name="Google Shape;669;p52"/>
          <p:cNvSpPr txBox="1">
            <a:spLocks noGrp="1"/>
          </p:cNvSpPr>
          <p:nvPr>
            <p:ph type="title" idx="4"/>
          </p:nvPr>
        </p:nvSpPr>
        <p:spPr>
          <a:xfrm>
            <a:off x="5794411" y="1399950"/>
            <a:ext cx="1310700" cy="49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 Medium"/>
                <a:ea typeface="Work Sans Medium"/>
                <a:cs typeface="Work Sans Medium"/>
                <a:sym typeface="Work Sans Medium"/>
              </a:rPr>
              <a:t>Share a 1:1 Agenda</a:t>
            </a:r>
            <a:endParaRPr sz="12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70" name="Google Shape;670;p52"/>
          <p:cNvSpPr txBox="1">
            <a:spLocks noGrp="1"/>
          </p:cNvSpPr>
          <p:nvPr>
            <p:ph type="title" idx="5"/>
          </p:nvPr>
        </p:nvSpPr>
        <p:spPr>
          <a:xfrm>
            <a:off x="7553372" y="1523088"/>
            <a:ext cx="14403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Create a Development Plan</a:t>
            </a:r>
            <a:endParaRPr sz="1200"/>
          </a:p>
        </p:txBody>
      </p:sp>
      <p:cxnSp>
        <p:nvCxnSpPr>
          <p:cNvPr id="671" name="Google Shape;671;p52"/>
          <p:cNvCxnSpPr/>
          <p:nvPr/>
        </p:nvCxnSpPr>
        <p:spPr>
          <a:xfrm rot="10800000">
            <a:off x="284550" y="373025"/>
            <a:ext cx="0" cy="5141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2" name="Google Shape;672;p52"/>
          <p:cNvCxnSpPr/>
          <p:nvPr/>
        </p:nvCxnSpPr>
        <p:spPr>
          <a:xfrm rot="10800000">
            <a:off x="2038628" y="414278"/>
            <a:ext cx="0" cy="5141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3" name="Google Shape;673;p52"/>
          <p:cNvCxnSpPr/>
          <p:nvPr/>
        </p:nvCxnSpPr>
        <p:spPr>
          <a:xfrm rot="10800000">
            <a:off x="3756306" y="414275"/>
            <a:ext cx="0" cy="5141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4" name="Google Shape;674;p52"/>
          <p:cNvCxnSpPr/>
          <p:nvPr/>
        </p:nvCxnSpPr>
        <p:spPr>
          <a:xfrm rot="10800000">
            <a:off x="5558659" y="373025"/>
            <a:ext cx="0" cy="5141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5" name="Google Shape;675;p52"/>
          <p:cNvCxnSpPr/>
          <p:nvPr/>
        </p:nvCxnSpPr>
        <p:spPr>
          <a:xfrm rot="10800000">
            <a:off x="7339950" y="397753"/>
            <a:ext cx="0" cy="5141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6" name="Google Shape;676;p52" title="Screenshot 2026-03-18 at 5.46.42 PM.png"/>
          <p:cNvPicPr preferRelativeResize="0"/>
          <p:nvPr/>
        </p:nvPicPr>
        <p:blipFill rotWithShape="1">
          <a:blip r:embed="rId3">
            <a:alphaModFix/>
          </a:blip>
          <a:srcRect l="-14020" t="-346630" r="14020" b="346630"/>
          <a:stretch/>
        </p:blipFill>
        <p:spPr>
          <a:xfrm>
            <a:off x="2074213" y="2188525"/>
            <a:ext cx="1440300" cy="69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3"/>
          <p:cNvSpPr txBox="1">
            <a:spLocks noGrp="1"/>
          </p:cNvSpPr>
          <p:nvPr>
            <p:ph type="title" idx="4294967295"/>
          </p:nvPr>
        </p:nvSpPr>
        <p:spPr>
          <a:xfrm>
            <a:off x="597900" y="283475"/>
            <a:ext cx="79482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 i="1">
                <a:latin typeface="Work Sans"/>
                <a:ea typeface="Work Sans"/>
                <a:cs typeface="Work Sans"/>
                <a:sym typeface="Work Sans"/>
              </a:rPr>
              <a:t>Section 2: These slides are intended for your employees</a:t>
            </a:r>
            <a:endParaRPr sz="3600" b="1" i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How do I log in?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87" name="Google Shape;68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73500" cy="24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will receive an email notification from Bridge prompting you to create a password.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Your username will be your email address, and you'll always login at </a:t>
            </a:r>
            <a:r>
              <a:rPr lang="en" sz="2000" b="1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yourcompany</a:t>
            </a:r>
            <a:r>
              <a:rPr lang="en" sz="2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.bridgeapp.com</a:t>
            </a: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/>
          </a:p>
        </p:txBody>
      </p:sp>
      <p:pic>
        <p:nvPicPr>
          <p:cNvPr id="688" name="Google Shape;68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275" y="1017725"/>
            <a:ext cx="3947025" cy="23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54"/>
          <p:cNvSpPr/>
          <p:nvPr/>
        </p:nvSpPr>
        <p:spPr>
          <a:xfrm>
            <a:off x="3122075" y="4203750"/>
            <a:ext cx="3577500" cy="76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INSERT CONTACT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How do I log in? [If you are on SSO]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5" name="Google Shape;695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22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will receive a welcome notification from Bridge with instructions to log in to Bridge.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can always access the platform through SSO via our main dashboard.</a:t>
            </a:r>
            <a:endParaRPr/>
          </a:p>
        </p:txBody>
      </p:sp>
      <p:pic>
        <p:nvPicPr>
          <p:cNvPr id="696" name="Google Shape;69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675" y="1648988"/>
            <a:ext cx="3498000" cy="1845523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55"/>
          <p:cNvSpPr/>
          <p:nvPr/>
        </p:nvSpPr>
        <p:spPr>
          <a:xfrm>
            <a:off x="3122075" y="4203750"/>
            <a:ext cx="3577500" cy="76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INSERT CONTACT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Detailed Employee Guide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3" name="Google Shape;703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66600" cy="20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7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Visit this page</a:t>
            </a:r>
            <a:r>
              <a:rPr lang="en" sz="7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for detailed information on these areas of Bridge: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50838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Career page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5083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1on1 Agendas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5083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Goals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5083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Feedback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5083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My Learning 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5083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Profile</a:t>
            </a:r>
            <a:endParaRPr sz="5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4" name="Google Shape;704;p56"/>
          <p:cNvSpPr/>
          <p:nvPr/>
        </p:nvSpPr>
        <p:spPr>
          <a:xfrm>
            <a:off x="3122075" y="4203750"/>
            <a:ext cx="3577500" cy="76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INSERT CONTACT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How do I access my training?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0" name="Google Shape;710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64000" cy="37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After logging into Bridge, you’ll see your homepage with three sections: People, Learning, and Growth.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Bookmarking this page is a great way to ensure you always have quick, direct access.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the top, you’ll see your required trainings, which will turn red if they become overdue.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Below that, you’ll find recommended learning based on skills, followed by a list of your completed trainings.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1" name="Google Shape;711;p57" title="Screenshot 2026-03-16 at 5.46.3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100" y="1643975"/>
            <a:ext cx="4210801" cy="202314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7"/>
          <p:cNvSpPr/>
          <p:nvPr/>
        </p:nvSpPr>
        <p:spPr>
          <a:xfrm>
            <a:off x="3122075" y="4203750"/>
            <a:ext cx="3577500" cy="76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INSERT CONTACT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My Learning 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8" name="Google Shape;718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281300" cy="27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Click on </a:t>
            </a:r>
            <a:r>
              <a:rPr lang="en" sz="615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Learning 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on the left in the primary navigation.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the top, you'll find: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6231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15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My Learning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An overview of your learning items. </a:t>
            </a:r>
            <a:endParaRPr sz="615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6231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15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Learning Library: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A catalog of optional learning to enroll in.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6231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15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Training Calendar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Live, instructor-led training sessions.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6231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15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Resource Library: 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Central repository of content </a:t>
            </a:r>
            <a:endParaRPr sz="615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19" name="Google Shape;719;p58"/>
          <p:cNvSpPr/>
          <p:nvPr/>
        </p:nvSpPr>
        <p:spPr>
          <a:xfrm>
            <a:off x="3122075" y="4203750"/>
            <a:ext cx="3577500" cy="76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INSERT CONTACT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How do I add skills to my profile?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25" name="Google Shape;725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755600" cy="28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Click </a:t>
            </a:r>
            <a:r>
              <a:rPr lang="en" sz="6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My Profile</a:t>
            </a: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in the navigation bar, then click the ‘</a:t>
            </a:r>
            <a:r>
              <a:rPr lang="en" sz="6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Edit Profile</a:t>
            </a: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’ button.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This section asks for: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 bit more about yourself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Asks for your phone number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Skills you have 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Skill you want to develop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Skills you are willing to help someone develop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Interests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26" name="Google Shape;726;p59"/>
          <p:cNvSpPr/>
          <p:nvPr/>
        </p:nvSpPr>
        <p:spPr>
          <a:xfrm>
            <a:off x="3122075" y="4203750"/>
            <a:ext cx="3577500" cy="76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INSERT CONTACT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"/>
          <p:cNvSpPr txBox="1">
            <a:spLocks noGrp="1"/>
          </p:cNvSpPr>
          <p:nvPr>
            <p:ph type="title"/>
          </p:nvPr>
        </p:nvSpPr>
        <p:spPr>
          <a:xfrm>
            <a:off x="597900" y="283475"/>
            <a:ext cx="7948200" cy="110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>
                <a:latin typeface="Work Sans"/>
                <a:ea typeface="Work Sans"/>
                <a:cs typeface="Work Sans"/>
                <a:sym typeface="Work Sans"/>
              </a:rPr>
              <a:t>Bridge is a single place to manage our talent. </a:t>
            </a:r>
            <a:endParaRPr sz="36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1" name="Google Shape;421;p33"/>
          <p:cNvSpPr txBox="1">
            <a:spLocks noGrp="1"/>
          </p:cNvSpPr>
          <p:nvPr>
            <p:ph type="body" idx="1"/>
          </p:nvPr>
        </p:nvSpPr>
        <p:spPr>
          <a:xfrm>
            <a:off x="597900" y="1527050"/>
            <a:ext cx="8230200" cy="30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rPr>
              <a:t>[Our company]</a:t>
            </a: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 will use Bridge to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drive </a:t>
            </a: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connection, alignment, and growth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across our company.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Key outcomes we want to achieve with Bridge: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1862" algn="l" rtl="0">
              <a:spcBef>
                <a:spcPts val="120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1692">
                <a:latin typeface="Work Sans"/>
                <a:ea typeface="Work Sans"/>
                <a:cs typeface="Work Sans"/>
                <a:sym typeface="Work Sans"/>
              </a:rPr>
              <a:t>Understand skills strengths and gaps by establishing a shared framework across departments</a:t>
            </a:r>
            <a:endParaRPr sz="1692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1862" algn="l" rtl="0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1692">
                <a:latin typeface="Work Sans"/>
                <a:ea typeface="Work Sans"/>
                <a:cs typeface="Work Sans"/>
                <a:sym typeface="Work Sans"/>
              </a:rPr>
              <a:t>Run smoother performance review cycles </a:t>
            </a:r>
            <a:endParaRPr sz="1692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1862" algn="l" rtl="0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1692">
                <a:latin typeface="Work Sans"/>
                <a:ea typeface="Work Sans"/>
                <a:cs typeface="Work Sans"/>
                <a:sym typeface="Work Sans"/>
              </a:rPr>
              <a:t>Everyone completes mandatory training on time</a:t>
            </a:r>
            <a:endParaRPr sz="1692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1862" algn="l" rtl="0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1692">
                <a:latin typeface="Work Sans"/>
                <a:ea typeface="Work Sans"/>
                <a:cs typeface="Work Sans"/>
                <a:sym typeface="Work Sans"/>
              </a:rPr>
              <a:t>More employees will engage in learning because it’s connected to their growth</a:t>
            </a:r>
            <a:endParaRPr sz="1692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1862" algn="l" rtl="0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1692">
                <a:latin typeface="Work Sans"/>
                <a:ea typeface="Work Sans"/>
                <a:cs typeface="Work Sans"/>
                <a:sym typeface="Work Sans"/>
              </a:rPr>
              <a:t>Retain our best people by providing clear career pathways and opportunities for growth</a:t>
            </a:r>
            <a:endParaRPr sz="1692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2924250" y="3676275"/>
            <a:ext cx="3577500" cy="10881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OUR GOALS: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INSERT GOAL(S) 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>
            <a:spLocks noGrp="1"/>
          </p:cNvSpPr>
          <p:nvPr>
            <p:ph type="title"/>
          </p:nvPr>
        </p:nvSpPr>
        <p:spPr>
          <a:xfrm>
            <a:off x="507450" y="217525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Why We’re Investing in Bridge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8" name="Google Shape;428;p34"/>
          <p:cNvSpPr txBox="1">
            <a:spLocks noGrp="1"/>
          </p:cNvSpPr>
          <p:nvPr>
            <p:ph type="body" idx="1"/>
          </p:nvPr>
        </p:nvSpPr>
        <p:spPr>
          <a:xfrm>
            <a:off x="558750" y="1093573"/>
            <a:ext cx="7717500" cy="335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lang="en" sz="14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Visibility Into Organizational Strengths and Gaps</a:t>
            </a:r>
            <a:endParaRPr sz="1400" b="1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 get real-time skills gap reporting to understand our competencies and gaps.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lang="en" sz="14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Helping Our Managers Manage Better </a:t>
            </a:r>
            <a:endParaRPr sz="1400" b="1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Tools designed to help managers focus on employee development, goals, skills, and training.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lang="en" sz="14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Personalized Development</a:t>
            </a:r>
            <a:endParaRPr sz="1400" b="1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Bridge will automatically deliver the necessary learning to close any skills gaps.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lang="en" sz="14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Building a Mentorship Culture</a:t>
            </a:r>
            <a:endParaRPr sz="1400" b="1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Peer-to-peer growth via mentorship communities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lang="en" sz="14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Staying Compliant</a:t>
            </a:r>
            <a:endParaRPr sz="1400" b="1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Deliver and track all mandatory training that keeps our people safe and our company compliant </a:t>
            </a: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5"/>
          <p:cNvSpPr txBox="1">
            <a:spLocks noGrp="1"/>
          </p:cNvSpPr>
          <p:nvPr>
            <p:ph type="title"/>
          </p:nvPr>
        </p:nvSpPr>
        <p:spPr>
          <a:xfrm>
            <a:off x="507450" y="331400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Some highlights of Bridge include: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4" name="Google Shape;434;p35"/>
          <p:cNvSpPr txBox="1">
            <a:spLocks noGrp="1"/>
          </p:cNvSpPr>
          <p:nvPr>
            <p:ph type="body" idx="1"/>
          </p:nvPr>
        </p:nvSpPr>
        <p:spPr>
          <a:xfrm>
            <a:off x="640500" y="1076750"/>
            <a:ext cx="7707300" cy="3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34343"/>
                </a:solidFill>
                <a:latin typeface="Work Sans"/>
                <a:ea typeface="Work Sans"/>
                <a:cs typeface="Work Sans"/>
                <a:sym typeface="Work Sans"/>
              </a:rPr>
              <a:t>T</a:t>
            </a:r>
            <a:r>
              <a:rPr lang="en" sz="12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argeted Skills Development</a:t>
            </a:r>
            <a:endParaRPr sz="1200">
              <a:solidFill>
                <a:srgbClr val="666666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Dynamic Skills Intelligence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utilizes real-time labor market data and a database of over 30,000 skills to map our current capabilities against global job trends. We can identify and close critical skill gaps we may not see otherwise.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Support for Our Managers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equips our managers with tools to set goals, provide structured feedback, and measure team growth. We want our managers to be talent developers versus task managers.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Automated Skill Building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tags all of our training content and serves it to people based on the skills they need or want to develop.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Accessibility and Reporting</a:t>
            </a:r>
            <a:endParaRPr sz="1200">
              <a:solidFill>
                <a:srgbClr val="666666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Mobile App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is built to support our entire organization, even those without access to computers.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Analytics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provides reporting on course enrollments, progress, and gives talent insights.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Performance Insights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Goal Alignment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We can align every team’s goals to overarching company goals.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Career Pathing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will show every employee their career path within the company, highlight their skills gaps, and recommend training to help them progress.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Continuous Feedback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Everyone can request/give skills feedback to help peers assess knowledge and skill levels.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/>
          <p:cNvSpPr/>
          <p:nvPr/>
        </p:nvSpPr>
        <p:spPr>
          <a:xfrm>
            <a:off x="4572000" y="-38100"/>
            <a:ext cx="4572000" cy="52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"/>
          <p:cNvSpPr txBox="1"/>
          <p:nvPr/>
        </p:nvSpPr>
        <p:spPr>
          <a:xfrm>
            <a:off x="5007100" y="264175"/>
            <a:ext cx="5418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444444"/>
                </a:solidFill>
                <a:latin typeface="Work Sans"/>
                <a:ea typeface="Work Sans"/>
                <a:cs typeface="Work Sans"/>
                <a:sym typeface="Work Sans"/>
              </a:rPr>
              <a:t>Connection</a:t>
            </a:r>
            <a:endParaRPr sz="2800" b="1">
              <a:solidFill>
                <a:srgbClr val="44444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1" name="Google Shape;441;p36"/>
          <p:cNvSpPr txBox="1"/>
          <p:nvPr/>
        </p:nvSpPr>
        <p:spPr>
          <a:xfrm>
            <a:off x="5007100" y="1273913"/>
            <a:ext cx="34422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Understanding between employee and manager about career aspirations and role readiness</a:t>
            </a: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Opportunity to find mentors throughout the organization</a:t>
            </a:r>
            <a:b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Supports Managers as coaches </a:t>
            </a:r>
            <a:b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Feedback is a strong part of our culture</a:t>
            </a: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42" name="Google Shape;442;p36"/>
          <p:cNvSpPr txBox="1"/>
          <p:nvPr/>
        </p:nvSpPr>
        <p:spPr>
          <a:xfrm>
            <a:off x="5086650" y="4478125"/>
            <a:ext cx="35427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Increased Employee Engagement</a:t>
            </a:r>
            <a:r>
              <a:rPr lang="en" sz="1600" b="1">
                <a:solidFill>
                  <a:srgbClr val="434343"/>
                </a:solidFill>
              </a:rPr>
              <a:t> </a:t>
            </a:r>
            <a:endParaRPr sz="1600" b="1">
              <a:solidFill>
                <a:srgbClr val="434343"/>
              </a:solidFill>
            </a:endParaRPr>
          </a:p>
        </p:txBody>
      </p:sp>
      <p:sp>
        <p:nvSpPr>
          <p:cNvPr id="443" name="Google Shape;443;p36"/>
          <p:cNvSpPr txBox="1"/>
          <p:nvPr/>
        </p:nvSpPr>
        <p:spPr>
          <a:xfrm>
            <a:off x="5086650" y="4284675"/>
            <a:ext cx="16485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 U T C O M E :</a:t>
            </a:r>
            <a:endParaRPr sz="10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4" name="Google Shape;44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6040" y="264175"/>
            <a:ext cx="802245" cy="7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"/>
          <p:cNvSpPr/>
          <p:nvPr/>
        </p:nvSpPr>
        <p:spPr>
          <a:xfrm>
            <a:off x="4572000" y="-38100"/>
            <a:ext cx="4572000" cy="52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7"/>
          <p:cNvSpPr txBox="1"/>
          <p:nvPr/>
        </p:nvSpPr>
        <p:spPr>
          <a:xfrm>
            <a:off x="5007100" y="416575"/>
            <a:ext cx="5418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444444"/>
                </a:solidFill>
                <a:latin typeface="Work Sans"/>
                <a:ea typeface="Work Sans"/>
                <a:cs typeface="Work Sans"/>
                <a:sym typeface="Work Sans"/>
              </a:rPr>
              <a:t>Alignment</a:t>
            </a:r>
            <a:endParaRPr sz="2800" b="1">
              <a:solidFill>
                <a:srgbClr val="28799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2" name="Google Shape;452;p37"/>
          <p:cNvSpPr txBox="1"/>
          <p:nvPr/>
        </p:nvSpPr>
        <p:spPr>
          <a:xfrm>
            <a:off x="5007100" y="1240338"/>
            <a:ext cx="34422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Employees &amp; Managers are in sync regularly</a:t>
            </a:r>
            <a:b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Employees have visibility that their work and their goals are aligned to company objectives</a:t>
            </a:r>
            <a:b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Strategy for skill development is based on actual data</a:t>
            </a:r>
            <a:b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Performance conversations are seamless</a:t>
            </a: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53" name="Google Shape;453;p37"/>
          <p:cNvSpPr txBox="1"/>
          <p:nvPr/>
        </p:nvSpPr>
        <p:spPr>
          <a:xfrm>
            <a:off x="5083300" y="4428650"/>
            <a:ext cx="34422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Increased </a:t>
            </a:r>
            <a:br>
              <a:rPr lang="en" sz="18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18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Performance &amp; Productivity </a:t>
            </a:r>
            <a:endParaRPr sz="1800" b="1">
              <a:solidFill>
                <a:srgbClr val="434343"/>
              </a:solidFill>
            </a:endParaRPr>
          </a:p>
        </p:txBody>
      </p:sp>
      <p:sp>
        <p:nvSpPr>
          <p:cNvPr id="454" name="Google Shape;454;p37"/>
          <p:cNvSpPr txBox="1"/>
          <p:nvPr/>
        </p:nvSpPr>
        <p:spPr>
          <a:xfrm>
            <a:off x="5083300" y="4257050"/>
            <a:ext cx="1591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 U T C O M E :</a:t>
            </a:r>
            <a:endParaRPr sz="10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55" name="Google Shape;4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987" y="416587"/>
            <a:ext cx="804850" cy="7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"/>
          <p:cNvSpPr/>
          <p:nvPr/>
        </p:nvSpPr>
        <p:spPr>
          <a:xfrm>
            <a:off x="4572000" y="-38100"/>
            <a:ext cx="4572000" cy="52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44444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2" name="Google Shape;462;p38"/>
          <p:cNvSpPr txBox="1"/>
          <p:nvPr/>
        </p:nvSpPr>
        <p:spPr>
          <a:xfrm>
            <a:off x="5007100" y="416575"/>
            <a:ext cx="5418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444444"/>
                </a:solidFill>
                <a:latin typeface="Work Sans"/>
                <a:ea typeface="Work Sans"/>
                <a:cs typeface="Work Sans"/>
                <a:sym typeface="Work Sans"/>
              </a:rPr>
              <a:t>Growth</a:t>
            </a:r>
            <a:endParaRPr sz="2800" b="1">
              <a:solidFill>
                <a:srgbClr val="44444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3" name="Google Shape;463;p38"/>
          <p:cNvSpPr txBox="1"/>
          <p:nvPr/>
        </p:nvSpPr>
        <p:spPr>
          <a:xfrm>
            <a:off x="5007100" y="1394225"/>
            <a:ext cx="34422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Employees can take the lead on their development</a:t>
            </a: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Employees are encouraged to map out a development plan and set goals to make progress towards that destination</a:t>
            </a:r>
            <a:b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Managers are enabled to help employees learn and grow</a:t>
            </a: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64" name="Google Shape;464;p38"/>
          <p:cNvSpPr txBox="1"/>
          <p:nvPr/>
        </p:nvSpPr>
        <p:spPr>
          <a:xfrm>
            <a:off x="5019600" y="4334550"/>
            <a:ext cx="36768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Reduce Voluntary Turnover</a:t>
            </a:r>
            <a:endParaRPr sz="1800" b="1">
              <a:solidFill>
                <a:srgbClr val="434343"/>
              </a:solidFill>
            </a:endParaRPr>
          </a:p>
        </p:txBody>
      </p:sp>
      <p:sp>
        <p:nvSpPr>
          <p:cNvPr id="465" name="Google Shape;465;p38"/>
          <p:cNvSpPr txBox="1"/>
          <p:nvPr/>
        </p:nvSpPr>
        <p:spPr>
          <a:xfrm>
            <a:off x="5083300" y="4044450"/>
            <a:ext cx="15438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 U T C O M E :</a:t>
            </a:r>
            <a:endParaRPr sz="10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6" name="Google Shape;4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9927" y="353637"/>
            <a:ext cx="802245" cy="7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"/>
          <p:cNvSpPr/>
          <p:nvPr/>
        </p:nvSpPr>
        <p:spPr>
          <a:xfrm rot="5400000">
            <a:off x="1238857" y="1711850"/>
            <a:ext cx="2208600" cy="43416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3" name="Google Shape;473;p39"/>
          <p:cNvSpPr/>
          <p:nvPr/>
        </p:nvSpPr>
        <p:spPr>
          <a:xfrm>
            <a:off x="357725" y="2971932"/>
            <a:ext cx="2047800" cy="39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4" name="Google Shape;474;p39"/>
          <p:cNvSpPr/>
          <p:nvPr/>
        </p:nvSpPr>
        <p:spPr>
          <a:xfrm rot="5400000">
            <a:off x="1274107" y="-573272"/>
            <a:ext cx="2138100" cy="43416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5" name="Google Shape;475;p39"/>
          <p:cNvSpPr/>
          <p:nvPr/>
        </p:nvSpPr>
        <p:spPr>
          <a:xfrm>
            <a:off x="357725" y="715875"/>
            <a:ext cx="2047800" cy="37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6" name="Google Shape;476;p39"/>
          <p:cNvSpPr/>
          <p:nvPr/>
        </p:nvSpPr>
        <p:spPr>
          <a:xfrm rot="5400000">
            <a:off x="5731432" y="-574447"/>
            <a:ext cx="2138100" cy="43416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7" name="Google Shape;477;p39"/>
          <p:cNvSpPr/>
          <p:nvPr/>
        </p:nvSpPr>
        <p:spPr>
          <a:xfrm>
            <a:off x="4815050" y="714700"/>
            <a:ext cx="2047800" cy="37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8" name="Google Shape;478;p39"/>
          <p:cNvSpPr/>
          <p:nvPr/>
        </p:nvSpPr>
        <p:spPr>
          <a:xfrm rot="5400000">
            <a:off x="5697675" y="1710350"/>
            <a:ext cx="2205600" cy="4341600"/>
          </a:xfrm>
          <a:prstGeom prst="roundRect">
            <a:avLst>
              <a:gd name="adj" fmla="val 5925"/>
            </a:avLst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9" name="Google Shape;479;p39"/>
          <p:cNvSpPr/>
          <p:nvPr/>
        </p:nvSpPr>
        <p:spPr>
          <a:xfrm>
            <a:off x="4815050" y="2976975"/>
            <a:ext cx="2047800" cy="37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0" name="Google Shape;480;p39"/>
          <p:cNvSpPr/>
          <p:nvPr/>
        </p:nvSpPr>
        <p:spPr>
          <a:xfrm>
            <a:off x="357725" y="2971932"/>
            <a:ext cx="2047800" cy="39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1" name="Google Shape;481;p39"/>
          <p:cNvSpPr/>
          <p:nvPr/>
        </p:nvSpPr>
        <p:spPr>
          <a:xfrm>
            <a:off x="4815050" y="714700"/>
            <a:ext cx="2047800" cy="37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2" name="Google Shape;482;p39"/>
          <p:cNvSpPr/>
          <p:nvPr/>
        </p:nvSpPr>
        <p:spPr>
          <a:xfrm>
            <a:off x="357725" y="715875"/>
            <a:ext cx="2047800" cy="37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3" name="Google Shape;483;p39"/>
          <p:cNvSpPr txBox="1">
            <a:spLocks noGrp="1"/>
          </p:cNvSpPr>
          <p:nvPr>
            <p:ph type="body" idx="1"/>
          </p:nvPr>
        </p:nvSpPr>
        <p:spPr>
          <a:xfrm>
            <a:off x="172350" y="1093875"/>
            <a:ext cx="4341600" cy="1299600"/>
          </a:xfrm>
          <a:prstGeom prst="rect">
            <a:avLst/>
          </a:prstGeom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80000" lvl="0" indent="-900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Deliver and measure mandatory training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180000" lvl="0" indent="-900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New hire onboarding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180000" lvl="0" indent="-900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Recommend learning based on skills/job title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90000" lvl="0" indent="0" algn="l" rtl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630"/>
              <a:buFont typeface="Arial"/>
              <a:buNone/>
            </a:pP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4" name="Google Shape;484;p39"/>
          <p:cNvSpPr txBox="1">
            <a:spLocks noGrp="1"/>
          </p:cNvSpPr>
          <p:nvPr>
            <p:ph type="subTitle" idx="6"/>
          </p:nvPr>
        </p:nvSpPr>
        <p:spPr>
          <a:xfrm>
            <a:off x="4814750" y="717075"/>
            <a:ext cx="2048400" cy="378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80000" tIns="0" rIns="180000" bIns="0" anchor="t" anchorCtr="0">
            <a:normAutofit fontScale="6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Skill Development</a:t>
            </a:r>
            <a:endParaRPr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5" name="Google Shape;485;p39"/>
          <p:cNvSpPr txBox="1">
            <a:spLocks noGrp="1"/>
          </p:cNvSpPr>
          <p:nvPr>
            <p:ph type="body" idx="7"/>
          </p:nvPr>
        </p:nvSpPr>
        <p:spPr>
          <a:xfrm>
            <a:off x="4629675" y="1092700"/>
            <a:ext cx="4341600" cy="1299600"/>
          </a:xfrm>
          <a:prstGeom prst="rect">
            <a:avLst/>
          </a:prstGeom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900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" sz="1280">
                <a:latin typeface="Work Sans Medium"/>
                <a:ea typeface="Work Sans Medium"/>
                <a:cs typeface="Work Sans Medium"/>
                <a:sym typeface="Work Sans Medium"/>
              </a:rPr>
              <a:t>Skills gap analysis for managers</a:t>
            </a:r>
            <a:endParaRPr sz="128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180000" lvl="0" indent="-900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" sz="1280">
                <a:latin typeface="Work Sans Medium"/>
                <a:ea typeface="Work Sans Medium"/>
                <a:cs typeface="Work Sans Medium"/>
                <a:sym typeface="Work Sans Medium"/>
              </a:rPr>
              <a:t>Mentorship communities to build skills</a:t>
            </a:r>
            <a:endParaRPr sz="128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180000" lvl="0" indent="-900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" sz="1280">
                <a:latin typeface="Work Sans Medium"/>
                <a:ea typeface="Work Sans Medium"/>
                <a:cs typeface="Work Sans Medium"/>
                <a:sym typeface="Work Sans Medium"/>
              </a:rPr>
              <a:t>Employee-led development plans</a:t>
            </a:r>
            <a:endParaRPr sz="128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SzPts val="440"/>
              <a:buNone/>
            </a:pPr>
            <a:endParaRPr sz="88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6" name="Google Shape;486;p39"/>
          <p:cNvSpPr txBox="1">
            <a:spLocks noGrp="1"/>
          </p:cNvSpPr>
          <p:nvPr>
            <p:ph type="subTitle" idx="2"/>
          </p:nvPr>
        </p:nvSpPr>
        <p:spPr>
          <a:xfrm>
            <a:off x="357425" y="2974373"/>
            <a:ext cx="2048400" cy="390600"/>
          </a:xfrm>
          <a:prstGeom prst="rect">
            <a:avLst/>
          </a:prstGeom>
        </p:spPr>
        <p:txBody>
          <a:bodyPr spcFirstLastPara="1" wrap="square" lIns="180000" tIns="0" rIns="180000" bIns="0" anchor="t" anchorCtr="0">
            <a:normAutofit fontScale="5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Performance Management</a:t>
            </a:r>
            <a:endParaRPr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7" name="Google Shape;487;p39"/>
          <p:cNvSpPr txBox="1">
            <a:spLocks noGrp="1"/>
          </p:cNvSpPr>
          <p:nvPr>
            <p:ph type="body" idx="4"/>
          </p:nvPr>
        </p:nvSpPr>
        <p:spPr>
          <a:xfrm>
            <a:off x="172350" y="3362406"/>
            <a:ext cx="4341600" cy="1299600"/>
          </a:xfrm>
          <a:prstGeom prst="rect">
            <a:avLst/>
          </a:prstGeom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900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Align company, team, and individual goals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180000" lvl="0" indent="-900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Better manager conversations with 1:1 tools 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180000" lvl="0" indent="-900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Deliver performance reviews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180000" lvl="0" indent="-90000" algn="l" rtl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630"/>
              <a:buFont typeface="Arial"/>
              <a:buNone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Identify top performers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8" name="Google Shape;488;p39"/>
          <p:cNvSpPr txBox="1">
            <a:spLocks noGrp="1"/>
          </p:cNvSpPr>
          <p:nvPr>
            <p:ph type="subTitle" idx="8"/>
          </p:nvPr>
        </p:nvSpPr>
        <p:spPr>
          <a:xfrm>
            <a:off x="4814750" y="2979350"/>
            <a:ext cx="2048400" cy="37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80000" tIns="0" rIns="180000" bIns="0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Engagement</a:t>
            </a:r>
            <a:endParaRPr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9" name="Google Shape;489;p39"/>
          <p:cNvSpPr txBox="1">
            <a:spLocks noGrp="1"/>
          </p:cNvSpPr>
          <p:nvPr>
            <p:ph type="body" idx="4294967295"/>
          </p:nvPr>
        </p:nvSpPr>
        <p:spPr>
          <a:xfrm>
            <a:off x="4629675" y="3361192"/>
            <a:ext cx="4341600" cy="1299600"/>
          </a:xfrm>
          <a:prstGeom prst="rect">
            <a:avLst/>
          </a:prstGeom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80000" lvl="0" indent="-9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250">
                <a:latin typeface="Work Sans Medium"/>
                <a:ea typeface="Work Sans Medium"/>
                <a:cs typeface="Work Sans Medium"/>
                <a:sym typeface="Work Sans Medium"/>
              </a:rPr>
              <a:t>Run engagement surveys</a:t>
            </a:r>
            <a:endParaRPr sz="125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180000" lvl="0" indent="-90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250">
                <a:latin typeface="Work Sans Medium"/>
                <a:ea typeface="Work Sans Medium"/>
                <a:cs typeface="Work Sans Medium"/>
                <a:sym typeface="Work Sans Medium"/>
              </a:rPr>
              <a:t>Monitor employee sentiment</a:t>
            </a:r>
            <a:endParaRPr sz="125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180000" lvl="0" indent="-9000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900"/>
              <a:buFont typeface="Arial"/>
              <a:buNone/>
            </a:pP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90" name="Google Shape;490;p39"/>
          <p:cNvSpPr txBox="1">
            <a:spLocks noGrp="1"/>
          </p:cNvSpPr>
          <p:nvPr>
            <p:ph type="title" idx="4294967295"/>
          </p:nvPr>
        </p:nvSpPr>
        <p:spPr>
          <a:xfrm>
            <a:off x="135725" y="-114278"/>
            <a:ext cx="8129100" cy="7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What we can do in Bridge</a:t>
            </a:r>
            <a:endParaRPr sz="2000"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1" name="Google Shape;491;p39"/>
          <p:cNvSpPr txBox="1">
            <a:spLocks noGrp="1"/>
          </p:cNvSpPr>
          <p:nvPr>
            <p:ph type="subTitle" idx="8"/>
          </p:nvPr>
        </p:nvSpPr>
        <p:spPr>
          <a:xfrm>
            <a:off x="604600" y="757250"/>
            <a:ext cx="1603500" cy="236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80000" tIns="0" rIns="18000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" sz="184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Training</a:t>
            </a:r>
            <a:endParaRPr sz="184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1939</Words>
  <Application>Microsoft Macintosh PowerPoint</Application>
  <PresentationFormat>On-screen Show (16:9)</PresentationFormat>
  <Paragraphs>246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Hanken Grotesk Medium</vt:lpstr>
      <vt:lpstr>Hanken Grotesk Light</vt:lpstr>
      <vt:lpstr>Neuton Light</vt:lpstr>
      <vt:lpstr>Neuton</vt:lpstr>
      <vt:lpstr>Work Sans ExtraBold</vt:lpstr>
      <vt:lpstr>Proxima Nova</vt:lpstr>
      <vt:lpstr>Work Sans</vt:lpstr>
      <vt:lpstr>Hanken Grotesk SemiBold</vt:lpstr>
      <vt:lpstr>Work Sans Medium</vt:lpstr>
      <vt:lpstr>Hanken Grotesk</vt:lpstr>
      <vt:lpstr>Arial</vt:lpstr>
      <vt:lpstr>Work Sans SemiBold</vt:lpstr>
      <vt:lpstr>Simple Light</vt:lpstr>
      <vt:lpstr>Rollout Resource for Bridge:  Kick-Off Deck</vt:lpstr>
      <vt:lpstr>Section 1: These slides are intended for your leadership team and managers but pick and choose what is relevant to your audience.</vt:lpstr>
      <vt:lpstr>Bridge is a single place to manage our talent. </vt:lpstr>
      <vt:lpstr>Why We’re Investing in Bridge</vt:lpstr>
      <vt:lpstr>Some highlights of Bridge include:</vt:lpstr>
      <vt:lpstr>PowerPoint Presentation</vt:lpstr>
      <vt:lpstr>PowerPoint Presentation</vt:lpstr>
      <vt:lpstr>PowerPoint Presentation</vt:lpstr>
      <vt:lpstr>What we can do in Bridge</vt:lpstr>
      <vt:lpstr>Centralize Training &amp; Compliance</vt:lpstr>
      <vt:lpstr>Identify skills/organizational strengths</vt:lpstr>
      <vt:lpstr>Employee-led development</vt:lpstr>
      <vt:lpstr>Track company-wide goals</vt:lpstr>
      <vt:lpstr>Help our managers manage better</vt:lpstr>
      <vt:lpstr>Build a mentorship culture</vt:lpstr>
      <vt:lpstr>Retain our people and understand skills </vt:lpstr>
      <vt:lpstr>95%</vt:lpstr>
      <vt:lpstr>Go to Me &gt; Development Plan</vt:lpstr>
      <vt:lpstr>How you can help:</vt:lpstr>
      <vt:lpstr>Section 2: These slides are intended for your employees</vt:lpstr>
      <vt:lpstr>Bridge is a single place to learn and grow at [Our Company]</vt:lpstr>
      <vt:lpstr>Go to Me &gt; Development Plan</vt:lpstr>
      <vt:lpstr>Section 2: These slides are intended for your employees</vt:lpstr>
      <vt:lpstr>How do I log in?</vt:lpstr>
      <vt:lpstr>How do I log in? [If you are on SSO]</vt:lpstr>
      <vt:lpstr>Detailed Employee Guide</vt:lpstr>
      <vt:lpstr>How do I access my training?</vt:lpstr>
      <vt:lpstr>My Learning </vt:lpstr>
      <vt:lpstr>How do I add skills to my profile?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Nichole Marconi</cp:lastModifiedBy>
  <cp:revision>3</cp:revision>
  <dcterms:modified xsi:type="dcterms:W3CDTF">2026-04-13T18:07:41Z</dcterms:modified>
</cp:coreProperties>
</file>